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61" r:id="rId3"/>
    <p:sldId id="262" r:id="rId4"/>
    <p:sldId id="264" r:id="rId5"/>
    <p:sldId id="267" r:id="rId6"/>
    <p:sldId id="274" r:id="rId7"/>
    <p:sldId id="268" r:id="rId8"/>
    <p:sldId id="269" r:id="rId9"/>
    <p:sldId id="275" r:id="rId10"/>
    <p:sldId id="276" r:id="rId11"/>
    <p:sldId id="284" r:id="rId12"/>
    <p:sldId id="277" r:id="rId13"/>
    <p:sldId id="285" r:id="rId14"/>
    <p:sldId id="278" r:id="rId15"/>
    <p:sldId id="286" r:id="rId16"/>
    <p:sldId id="279" r:id="rId17"/>
    <p:sldId id="280" r:id="rId18"/>
    <p:sldId id="281" r:id="rId19"/>
    <p:sldId id="282" r:id="rId20"/>
    <p:sldId id="283" r:id="rId21"/>
    <p:sldId id="287"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lko, Jakob" initials="KJ" lastIdx="3" clrIdx="0">
    <p:extLst>
      <p:ext uri="{19B8F6BF-5375-455C-9EA6-DF929625EA0E}">
        <p15:presenceInfo xmlns:p15="http://schemas.microsoft.com/office/powerpoint/2012/main" userId="S-1-5-21-2125401682-1754076223-1620198925-42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4" d="100"/>
          <a:sy n="74" d="100"/>
        </p:scale>
        <p:origin x="3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0-13T12:45:25.571" idx="3">
    <p:pos x="4625" y="3372"/>
    <p:text>Should we make an extra slide, presnting the suggestions we find less important and why? Legal acitvites was alo mentioend in document, but I am not sure if this is worth a revited sector paper. But - we may  consult the group about that</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BB3B5D-1874-4BFC-8557-E8D557B84F4A}" type="datetimeFigureOut">
              <a:rPr lang="en-CA" smtClean="0"/>
              <a:t>25/10/2017</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B2ABEF-F26D-4FED-8A70-9B84CC0EA2D3}" type="slidenum">
              <a:rPr lang="en-CA" smtClean="0"/>
              <a:t>‹#›</a:t>
            </a:fld>
            <a:endParaRPr lang="en-CA" dirty="0"/>
          </a:p>
        </p:txBody>
      </p:sp>
    </p:spTree>
    <p:extLst>
      <p:ext uri="{BB962C8B-B14F-4D97-AF65-F5344CB8AC3E}">
        <p14:creationId xmlns:p14="http://schemas.microsoft.com/office/powerpoint/2010/main" val="169063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As per feedback at last year’s meeting, we are going to take time this morning to go around the room and have each of you stand and introduce yourselves to everyone here when you do please first tell us your name, your organization, and your role at the organization; then mention how long you have been a member of the VG and briefly state the most important thing you expect to get out of this year’s meeting.   Jakob or I will jot down some of your answers to the last item as we go around so that we can see what it looks like at the end.</a:t>
            </a:r>
          </a:p>
          <a:p>
            <a:endParaRPr lang="en-US" baseline="0" dirty="0"/>
          </a:p>
          <a:p>
            <a:r>
              <a:rPr lang="en-US" baseline="0" dirty="0"/>
              <a:t>Especially welcome all our new members.  </a:t>
            </a:r>
          </a:p>
          <a:p>
            <a:endParaRPr lang="en-US" baseline="0" dirty="0"/>
          </a:p>
          <a:p>
            <a:r>
              <a:rPr lang="en-US" baseline="0" dirty="0"/>
              <a:t>This is going to take some time but it is what members wanted last year.   This will set the stage for everyone to get to know each other better during our breaks and lunch, etc.   </a:t>
            </a:r>
            <a:endParaRPr lang="en-US" dirty="0"/>
          </a:p>
        </p:txBody>
      </p:sp>
      <p:sp>
        <p:nvSpPr>
          <p:cNvPr id="4" name="Slide Number Placeholder 3"/>
          <p:cNvSpPr>
            <a:spLocks noGrp="1"/>
          </p:cNvSpPr>
          <p:nvPr>
            <p:ph type="sldNum" sz="quarter" idx="10"/>
          </p:nvPr>
        </p:nvSpPr>
        <p:spPr/>
        <p:txBody>
          <a:bodyPr/>
          <a:lstStyle/>
          <a:p>
            <a:fld id="{1B928552-B8FB-4127-AA0F-10991A1ADA95}" type="slidenum">
              <a:rPr lang="en-US" smtClean="0"/>
              <a:t>3</a:t>
            </a:fld>
            <a:endParaRPr lang="en-US" dirty="0"/>
          </a:p>
        </p:txBody>
      </p:sp>
    </p:spTree>
    <p:extLst>
      <p:ext uri="{BB962C8B-B14F-4D97-AF65-F5344CB8AC3E}">
        <p14:creationId xmlns:p14="http://schemas.microsoft.com/office/powerpoint/2010/main" val="1012780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t>
            </a:r>
            <a:r>
              <a:rPr lang="en-US" dirty="0"/>
              <a:t>will return</a:t>
            </a:r>
            <a:r>
              <a:rPr lang="en-US" baseline="0" dirty="0"/>
              <a:t> to these as move through the week to remind you about them. </a:t>
            </a:r>
          </a:p>
          <a:p>
            <a:endParaRPr lang="en-US" baseline="0" dirty="0"/>
          </a:p>
          <a:p>
            <a:r>
              <a:rPr lang="en-US" baseline="0" dirty="0"/>
              <a:t>JAKOB:  See next slide for questions from 8 September email.   At first I thought we would just mention them but then thought since asked folks to be ready to respond this morning, we have to bring them up separately so I added a slide for it – see what I put in the notes for that slide and let me know what you think.</a:t>
            </a:r>
          </a:p>
        </p:txBody>
      </p:sp>
      <p:sp>
        <p:nvSpPr>
          <p:cNvPr id="4" name="Slide Number Placeholder 3"/>
          <p:cNvSpPr>
            <a:spLocks noGrp="1"/>
          </p:cNvSpPr>
          <p:nvPr>
            <p:ph type="sldNum" sz="quarter" idx="10"/>
          </p:nvPr>
        </p:nvSpPr>
        <p:spPr/>
        <p:txBody>
          <a:bodyPr/>
          <a:lstStyle/>
          <a:p>
            <a:fld id="{1B928552-B8FB-4127-AA0F-10991A1ADA95}" type="slidenum">
              <a:rPr lang="en-US" smtClean="0"/>
              <a:t>8</a:t>
            </a:fld>
            <a:endParaRPr lang="en-US" dirty="0"/>
          </a:p>
        </p:txBody>
      </p:sp>
    </p:spTree>
    <p:extLst>
      <p:ext uri="{BB962C8B-B14F-4D97-AF65-F5344CB8AC3E}">
        <p14:creationId xmlns:p14="http://schemas.microsoft.com/office/powerpoint/2010/main" val="327173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271988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167423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2629020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153315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4058762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2950944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1995157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1063914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213778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1617627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68DDCF-DBC9-44FC-8C6F-8145C3835D60}" type="datetimeFigureOut">
              <a:rPr lang="en-CA" smtClean="0"/>
              <a:t>25/10/2017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1569905C-35D4-41AF-9D87-1C6D3CDFB471}" type="slidenum">
              <a:rPr lang="en-CA" smtClean="0"/>
              <a:t>‹#›</a:t>
            </a:fld>
            <a:endParaRPr lang="en-CA" dirty="0"/>
          </a:p>
        </p:txBody>
      </p:sp>
    </p:spTree>
    <p:extLst>
      <p:ext uri="{BB962C8B-B14F-4D97-AF65-F5344CB8AC3E}">
        <p14:creationId xmlns:p14="http://schemas.microsoft.com/office/powerpoint/2010/main" val="2122692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68DDCF-DBC9-44FC-8C6F-8145C3835D60}" type="datetimeFigureOut">
              <a:rPr lang="en-CA" smtClean="0"/>
              <a:t>25/10/2017</a:t>
            </a:fld>
            <a:endParaRPr lang="en-CA"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9905C-35D4-41AF-9D87-1C6D3CDFB471}" type="slidenum">
              <a:rPr lang="en-CA" smtClean="0"/>
              <a:t>‹#›</a:t>
            </a:fld>
            <a:endParaRPr lang="en-CA" dirty="0"/>
          </a:p>
        </p:txBody>
      </p:sp>
    </p:spTree>
    <p:extLst>
      <p:ext uri="{BB962C8B-B14F-4D97-AF65-F5344CB8AC3E}">
        <p14:creationId xmlns:p14="http://schemas.microsoft.com/office/powerpoint/2010/main" val="1002439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6814" y="1122363"/>
            <a:ext cx="8350370" cy="2387600"/>
          </a:xfrm>
        </p:spPr>
        <p:txBody>
          <a:bodyPr>
            <a:normAutofit/>
          </a:bodyPr>
          <a:lstStyle/>
          <a:p>
            <a:r>
              <a:rPr lang="en-CA" sz="4400" b="1" dirty="0"/>
              <a:t>Reports from Task forces – part I</a:t>
            </a:r>
          </a:p>
        </p:txBody>
      </p:sp>
      <p:sp>
        <p:nvSpPr>
          <p:cNvPr id="3" name="Subtitle 2"/>
          <p:cNvSpPr>
            <a:spLocks noGrp="1"/>
          </p:cNvSpPr>
          <p:nvPr>
            <p:ph type="subTitle" idx="1"/>
          </p:nvPr>
        </p:nvSpPr>
        <p:spPr>
          <a:xfrm>
            <a:off x="1143000" y="3602038"/>
            <a:ext cx="6858000" cy="987215"/>
          </a:xfrm>
        </p:spPr>
        <p:txBody>
          <a:bodyPr>
            <a:normAutofit/>
          </a:bodyPr>
          <a:lstStyle/>
          <a:p>
            <a:r>
              <a:rPr lang="en-US" sz="2800" b="1" dirty="0">
                <a:latin typeface="+mj-lt"/>
              </a:rPr>
              <a:t>32</a:t>
            </a:r>
            <a:r>
              <a:rPr lang="en-US" sz="2800" b="1" baseline="30000" dirty="0">
                <a:latin typeface="+mj-lt"/>
              </a:rPr>
              <a:t>nd</a:t>
            </a:r>
            <a:r>
              <a:rPr lang="en-US" sz="2800" b="1" dirty="0">
                <a:latin typeface="+mj-lt"/>
              </a:rPr>
              <a:t> Voorburg Group Meeting</a:t>
            </a:r>
          </a:p>
          <a:p>
            <a:r>
              <a:rPr lang="en-US" sz="2800" b="1" dirty="0">
                <a:latin typeface="+mj-lt"/>
              </a:rPr>
              <a:t>New Delhi, India</a:t>
            </a:r>
            <a:endParaRPr lang="en-CA" sz="2800" b="1" dirty="0">
              <a:latin typeface="+mj-lt"/>
            </a:endParaRPr>
          </a:p>
        </p:txBody>
      </p:sp>
      <p:sp>
        <p:nvSpPr>
          <p:cNvPr id="4" name="Rectangle 3"/>
          <p:cNvSpPr/>
          <p:nvPr/>
        </p:nvSpPr>
        <p:spPr>
          <a:xfrm>
            <a:off x="875580" y="5033188"/>
            <a:ext cx="7392837" cy="923330"/>
          </a:xfrm>
          <a:prstGeom prst="rect">
            <a:avLst/>
          </a:prstGeom>
        </p:spPr>
        <p:txBody>
          <a:bodyPr wrap="square">
            <a:spAutoFit/>
          </a:bodyPr>
          <a:lstStyle/>
          <a:p>
            <a:pPr lvl="0" algn="ctr">
              <a:lnSpc>
                <a:spcPct val="90000"/>
              </a:lnSpc>
            </a:pPr>
            <a:r>
              <a:rPr lang="en-US" sz="2000" b="1" dirty="0">
                <a:solidFill>
                  <a:prstClr val="black"/>
                </a:solidFill>
                <a:latin typeface="+mj-lt"/>
              </a:rPr>
              <a:t>Presented by</a:t>
            </a:r>
          </a:p>
          <a:p>
            <a:pPr lvl="0" algn="ctr">
              <a:lnSpc>
                <a:spcPct val="90000"/>
              </a:lnSpc>
            </a:pPr>
            <a:r>
              <a:rPr lang="en-US" sz="2000" b="1" dirty="0">
                <a:solidFill>
                  <a:prstClr val="black"/>
                </a:solidFill>
                <a:latin typeface="+mj-lt"/>
              </a:rPr>
              <a:t>Jakob Kalko</a:t>
            </a:r>
          </a:p>
          <a:p>
            <a:pPr lvl="0" algn="ctr">
              <a:lnSpc>
                <a:spcPct val="90000"/>
              </a:lnSpc>
            </a:pPr>
            <a:r>
              <a:rPr lang="en-US" sz="2000" b="1" dirty="0">
                <a:solidFill>
                  <a:prstClr val="black"/>
                </a:solidFill>
                <a:latin typeface="+mj-lt"/>
              </a:rPr>
              <a:t>October 23, 2017</a:t>
            </a:r>
          </a:p>
        </p:txBody>
      </p:sp>
    </p:spTree>
    <p:extLst>
      <p:ext uri="{BB962C8B-B14F-4D97-AF65-F5344CB8AC3E}">
        <p14:creationId xmlns:p14="http://schemas.microsoft.com/office/powerpoint/2010/main" val="3234583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
          <p:cNvSpPr>
            <a:spLocks noGrp="1" noChangeArrowheads="1"/>
          </p:cNvSpPr>
          <p:nvPr>
            <p:ph type="title"/>
          </p:nvPr>
        </p:nvSpPr>
        <p:spPr>
          <a:xfrm>
            <a:off x="310718" y="461638"/>
            <a:ext cx="8523720" cy="994429"/>
          </a:xfrm>
        </p:spPr>
        <p:txBody>
          <a:bodyPr/>
          <a:lstStyle/>
          <a:p>
            <a:pPr eaLnBrk="1" hangingPunct="1"/>
            <a:r>
              <a:rPr lang="en-US" sz="4000" b="1" i="1" dirty="0">
                <a:latin typeface="Arial Rounded MT Bold" panose="020F0704030504030204" pitchFamily="34" charset="0"/>
              </a:rPr>
              <a:t>General Observations</a:t>
            </a:r>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C0E2E6EE-161C-49A0-AC12-AD3C15B0776A}" type="slidenum">
              <a:rPr lang="en-US" sz="1200" smtClean="0"/>
              <a:pPr eaLnBrk="1" hangingPunct="1"/>
              <a:t>10</a:t>
            </a:fld>
            <a:endParaRPr lang="en-US" sz="1200" dirty="0"/>
          </a:p>
        </p:txBody>
      </p:sp>
      <p:sp>
        <p:nvSpPr>
          <p:cNvPr id="3" name="Content Placeholder 2"/>
          <p:cNvSpPr>
            <a:spLocks noGrp="1"/>
          </p:cNvSpPr>
          <p:nvPr>
            <p:ph idx="1"/>
          </p:nvPr>
        </p:nvSpPr>
        <p:spPr>
          <a:xfrm>
            <a:off x="457200" y="1642367"/>
            <a:ext cx="8229600" cy="4005398"/>
          </a:xfrm>
        </p:spPr>
        <p:txBody>
          <a:bodyPr/>
          <a:lstStyle/>
          <a:p>
            <a:r>
              <a:rPr lang="en-US" sz="2600" dirty="0">
                <a:latin typeface="Arial Rounded MT Bold" panose="020F0704030504030204" pitchFamily="34" charset="0"/>
              </a:rPr>
              <a:t>Keep sector papers for complex/rapidly changing industries up to date</a:t>
            </a:r>
          </a:p>
          <a:p>
            <a:r>
              <a:rPr lang="en-US" sz="2600" dirty="0">
                <a:latin typeface="Arial Rounded MT Bold" panose="020F0704030504030204" pitchFamily="34" charset="0"/>
              </a:rPr>
              <a:t>Cross cutting issues</a:t>
            </a:r>
          </a:p>
          <a:p>
            <a:r>
              <a:rPr lang="en-US" sz="2600" dirty="0">
                <a:latin typeface="Arial Rounded MT Bold" panose="020F0704030504030204" pitchFamily="34" charset="0"/>
              </a:rPr>
              <a:t>Sharing best practices </a:t>
            </a:r>
          </a:p>
          <a:p>
            <a:r>
              <a:rPr lang="en-US" sz="2600" dirty="0">
                <a:latin typeface="Arial Rounded MT Bold" panose="020F0704030504030204" pitchFamily="34" charset="0"/>
              </a:rPr>
              <a:t>Don’t focus on small industries just for coverage</a:t>
            </a:r>
          </a:p>
          <a:p>
            <a:r>
              <a:rPr lang="en-US" sz="2600" dirty="0">
                <a:latin typeface="Arial Rounded MT Bold" panose="020F0704030504030204" pitchFamily="34" charset="0"/>
              </a:rPr>
              <a:t>Digital economy, sharing economy, e-commerce </a:t>
            </a:r>
          </a:p>
          <a:p>
            <a:r>
              <a:rPr lang="en-US" sz="2600" dirty="0">
                <a:latin typeface="Arial Rounded MT Bold" panose="020F0704030504030204" pitchFamily="34" charset="0"/>
              </a:rPr>
              <a:t>Multi-country co-operation important between meetings</a:t>
            </a:r>
            <a:endParaRPr lang="en-US" sz="2800" dirty="0">
              <a:latin typeface="Arial Rounded MT Bold" panose="020F0704030504030204" pitchFamily="34" charset="0"/>
            </a:endParaRPr>
          </a:p>
          <a:p>
            <a:endParaRPr lang="en-US" dirty="0">
              <a:latin typeface="Arial Rounded MT Bold" panose="020F0704030504030204" pitchFamily="34" charset="0"/>
            </a:endParaRPr>
          </a:p>
        </p:txBody>
      </p:sp>
    </p:spTree>
    <p:extLst>
      <p:ext uri="{BB962C8B-B14F-4D97-AF65-F5344CB8AC3E}">
        <p14:creationId xmlns:p14="http://schemas.microsoft.com/office/powerpoint/2010/main" val="143613402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43BF158C-7D4F-40D1-90DA-3F77D141AC44}" type="slidenum">
              <a:rPr lang="en-US" sz="1200" smtClean="0"/>
              <a:pPr eaLnBrk="1" hangingPunct="1"/>
              <a:t>11</a:t>
            </a:fld>
            <a:endParaRPr lang="en-US" sz="1200" dirty="0"/>
          </a:p>
        </p:txBody>
      </p:sp>
      <p:sp>
        <p:nvSpPr>
          <p:cNvPr id="12291" name="Rectangle 2"/>
          <p:cNvSpPr>
            <a:spLocks noGrp="1" noChangeArrowheads="1"/>
          </p:cNvSpPr>
          <p:nvPr>
            <p:ph type="title"/>
          </p:nvPr>
        </p:nvSpPr>
        <p:spPr>
          <a:xfrm>
            <a:off x="190499" y="374650"/>
            <a:ext cx="8865577" cy="622300"/>
          </a:xfrm>
        </p:spPr>
        <p:txBody>
          <a:bodyPr>
            <a:normAutofit fontScale="90000"/>
          </a:bodyPr>
          <a:lstStyle/>
          <a:p>
            <a:pPr eaLnBrk="1" hangingPunct="1"/>
            <a:r>
              <a:rPr lang="en-US" sz="4000" b="1" i="1" dirty="0">
                <a:latin typeface="Arial Rounded MT Bold" panose="020F0704030504030204" pitchFamily="34" charset="0"/>
              </a:rPr>
              <a:t>Largest Needs for VG Input</a:t>
            </a:r>
            <a:r>
              <a:rPr lang="en-US" sz="4000" b="1" i="1" dirty="0">
                <a:solidFill>
                  <a:srgbClr val="FF0000"/>
                </a:solidFill>
                <a:latin typeface="Arial Rounded MT Bold" panose="020F0704030504030204" pitchFamily="34" charset="0"/>
              </a:rPr>
              <a:t>/Challenges</a:t>
            </a:r>
          </a:p>
        </p:txBody>
      </p:sp>
      <p:sp>
        <p:nvSpPr>
          <p:cNvPr id="6" name="Rectangle 3"/>
          <p:cNvSpPr>
            <a:spLocks noGrp="1" noChangeArrowheads="1"/>
          </p:cNvSpPr>
          <p:nvPr>
            <p:ph idx="1"/>
          </p:nvPr>
        </p:nvSpPr>
        <p:spPr>
          <a:xfrm>
            <a:off x="425450" y="1330561"/>
            <a:ext cx="8420100" cy="4102734"/>
          </a:xfrm>
        </p:spPr>
        <p:txBody>
          <a:bodyPr rtlCol="0">
            <a:normAutofit lnSpcReduction="10000"/>
          </a:bodyPr>
          <a:lstStyle/>
          <a:p>
            <a:pPr eaLnBrk="1" fontAlgn="auto" hangingPunct="1">
              <a:lnSpc>
                <a:spcPct val="90000"/>
              </a:lnSpc>
              <a:spcAft>
                <a:spcPts val="0"/>
              </a:spcAft>
              <a:buClr>
                <a:srgbClr val="003399"/>
              </a:buClr>
              <a:defRPr/>
            </a:pPr>
            <a:r>
              <a:rPr lang="en-US" sz="2000" dirty="0">
                <a:latin typeface="Arial Rounded MT Bold" panose="020F0704030504030204" pitchFamily="34" charset="0"/>
              </a:rPr>
              <a:t>Seasonal adjustment for SPPIs</a:t>
            </a:r>
          </a:p>
          <a:p>
            <a:pPr eaLnBrk="1" fontAlgn="auto" hangingPunct="1">
              <a:lnSpc>
                <a:spcPct val="90000"/>
              </a:lnSpc>
              <a:spcAft>
                <a:spcPts val="0"/>
              </a:spcAft>
              <a:buClr>
                <a:srgbClr val="003399"/>
              </a:buClr>
              <a:defRPr/>
            </a:pPr>
            <a:r>
              <a:rPr lang="en-US" sz="2000" dirty="0">
                <a:latin typeface="Arial Rounded MT Bold" panose="020F0704030504030204" pitchFamily="34" charset="0"/>
              </a:rPr>
              <a:t>Guidance on adjustments to price when using list prices</a:t>
            </a:r>
          </a:p>
          <a:p>
            <a:pPr eaLnBrk="1" fontAlgn="auto" hangingPunct="1">
              <a:lnSpc>
                <a:spcPct val="90000"/>
              </a:lnSpc>
              <a:spcAft>
                <a:spcPts val="0"/>
              </a:spcAft>
              <a:buClr>
                <a:srgbClr val="003399"/>
              </a:buClr>
              <a:defRPr/>
            </a:pPr>
            <a:r>
              <a:rPr lang="en-US" sz="2000" dirty="0">
                <a:latin typeface="Arial Rounded MT Bold" panose="020F0704030504030204" pitchFamily="34" charset="0"/>
              </a:rPr>
              <a:t>Cost effective approaches to sample design/improvement</a:t>
            </a:r>
          </a:p>
          <a:p>
            <a:pPr eaLnBrk="1" fontAlgn="auto" hangingPunct="1">
              <a:lnSpc>
                <a:spcPct val="90000"/>
              </a:lnSpc>
              <a:spcAft>
                <a:spcPts val="0"/>
              </a:spcAft>
              <a:buClr>
                <a:srgbClr val="003399"/>
              </a:buClr>
              <a:defRPr/>
            </a:pPr>
            <a:r>
              <a:rPr lang="en-US" sz="2000" dirty="0">
                <a:latin typeface="Arial Rounded MT Bold" panose="020F0704030504030204" pitchFamily="34" charset="0"/>
              </a:rPr>
              <a:t>Measuring nonmarket industries (vary by country)</a:t>
            </a:r>
          </a:p>
          <a:p>
            <a:pPr eaLnBrk="1" fontAlgn="auto" hangingPunct="1">
              <a:lnSpc>
                <a:spcPct val="90000"/>
              </a:lnSpc>
              <a:spcAft>
                <a:spcPts val="0"/>
              </a:spcAft>
              <a:buClr>
                <a:srgbClr val="003399"/>
              </a:buClr>
              <a:defRPr/>
            </a:pPr>
            <a:r>
              <a:rPr lang="en-US" sz="2000" dirty="0">
                <a:latin typeface="Arial Rounded MT Bold" panose="020F0704030504030204" pitchFamily="34" charset="0"/>
              </a:rPr>
              <a:t>Use of administrative</a:t>
            </a:r>
            <a:r>
              <a:rPr lang="en-US" sz="2000" dirty="0">
                <a:solidFill>
                  <a:srgbClr val="FF0000"/>
                </a:solidFill>
                <a:latin typeface="Arial Rounded MT Bold" panose="020F0704030504030204" pitchFamily="34" charset="0"/>
              </a:rPr>
              <a:t>/alternative</a:t>
            </a:r>
            <a:r>
              <a:rPr lang="en-US" sz="2000" dirty="0">
                <a:latin typeface="Arial Rounded MT Bold" panose="020F0704030504030204" pitchFamily="34" charset="0"/>
              </a:rPr>
              <a:t> data in price indices </a:t>
            </a:r>
            <a:r>
              <a:rPr lang="en-US" sz="2000" dirty="0">
                <a:solidFill>
                  <a:srgbClr val="00B0F0"/>
                </a:solidFill>
                <a:latin typeface="Arial Rounded MT Bold" panose="020F0704030504030204" pitchFamily="34" charset="0"/>
              </a:rPr>
              <a:t>(not necessarily restricted to prices?)</a:t>
            </a:r>
          </a:p>
          <a:p>
            <a:pPr eaLnBrk="1" fontAlgn="auto" hangingPunct="1">
              <a:lnSpc>
                <a:spcPct val="90000"/>
              </a:lnSpc>
              <a:spcAft>
                <a:spcPts val="0"/>
              </a:spcAft>
              <a:buClr>
                <a:srgbClr val="003399"/>
              </a:buClr>
              <a:defRPr/>
            </a:pPr>
            <a:r>
              <a:rPr lang="en-US" sz="2000" dirty="0">
                <a:latin typeface="Arial Rounded MT Bold" panose="020F0704030504030204" pitchFamily="34" charset="0"/>
              </a:rPr>
              <a:t>Accounting for distributed ledger technologies</a:t>
            </a:r>
          </a:p>
          <a:p>
            <a:pPr eaLnBrk="1" fontAlgn="auto" hangingPunct="1">
              <a:lnSpc>
                <a:spcPct val="90000"/>
              </a:lnSpc>
              <a:spcAft>
                <a:spcPts val="0"/>
              </a:spcAft>
              <a:buClr>
                <a:srgbClr val="003399"/>
              </a:buClr>
              <a:defRPr/>
            </a:pPr>
            <a:r>
              <a:rPr lang="en-US" sz="2000" dirty="0">
                <a:latin typeface="Arial Rounded MT Bold" panose="020F0704030504030204" pitchFamily="34" charset="0"/>
              </a:rPr>
              <a:t>More detail on existing practices (sample sizes, methods in use, specific problems) – things to be included in the CDF</a:t>
            </a:r>
          </a:p>
          <a:p>
            <a:pPr eaLnBrk="1" fontAlgn="auto" hangingPunct="1">
              <a:lnSpc>
                <a:spcPct val="90000"/>
              </a:lnSpc>
              <a:spcAft>
                <a:spcPts val="0"/>
              </a:spcAft>
              <a:buClr>
                <a:srgbClr val="003399"/>
              </a:buClr>
              <a:defRPr/>
            </a:pPr>
            <a:r>
              <a:rPr lang="en-US" sz="2000" dirty="0">
                <a:latin typeface="Arial Rounded MT Bold" panose="020F0704030504030204" pitchFamily="34" charset="0"/>
              </a:rPr>
              <a:t>Evolution of services and impact of traditional measurement practices</a:t>
            </a:r>
          </a:p>
          <a:p>
            <a:pPr eaLnBrk="1" fontAlgn="auto" hangingPunct="1">
              <a:lnSpc>
                <a:spcPct val="90000"/>
              </a:lnSpc>
              <a:spcAft>
                <a:spcPts val="0"/>
              </a:spcAft>
              <a:buClr>
                <a:srgbClr val="003399"/>
              </a:buClr>
              <a:defRPr/>
            </a:pPr>
            <a:r>
              <a:rPr lang="en-US" sz="2000" dirty="0">
                <a:latin typeface="Arial Rounded MT Bold" panose="020F0704030504030204" pitchFamily="34" charset="0"/>
              </a:rPr>
              <a:t>Quality adjustment</a:t>
            </a:r>
            <a:endParaRPr lang="en-US" sz="1800" dirty="0">
              <a:latin typeface="Arial Rounded MT Bold" panose="020F0704030504030204" pitchFamily="34" charset="0"/>
            </a:endParaRPr>
          </a:p>
        </p:txBody>
      </p:sp>
      <p:cxnSp>
        <p:nvCxnSpPr>
          <p:cNvPr id="7" name="Straight Connector 6"/>
          <p:cNvCxnSpPr/>
          <p:nvPr/>
        </p:nvCxnSpPr>
        <p:spPr bwMode="auto">
          <a:xfrm>
            <a:off x="425450" y="1163755"/>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905526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43BF158C-7D4F-40D1-90DA-3F77D141AC44}" type="slidenum">
              <a:rPr lang="en-US" sz="1200" smtClean="0"/>
              <a:pPr eaLnBrk="1" hangingPunct="1"/>
              <a:t>12</a:t>
            </a:fld>
            <a:endParaRPr lang="en-US" sz="1200" dirty="0"/>
          </a:p>
        </p:txBody>
      </p:sp>
      <p:sp>
        <p:nvSpPr>
          <p:cNvPr id="12291" name="Rectangle 2"/>
          <p:cNvSpPr>
            <a:spLocks noGrp="1" noChangeArrowheads="1"/>
          </p:cNvSpPr>
          <p:nvPr>
            <p:ph type="title"/>
          </p:nvPr>
        </p:nvSpPr>
        <p:spPr>
          <a:xfrm>
            <a:off x="190499" y="374650"/>
            <a:ext cx="8865577" cy="622300"/>
          </a:xfrm>
        </p:spPr>
        <p:txBody>
          <a:bodyPr>
            <a:normAutofit fontScale="90000"/>
          </a:bodyPr>
          <a:lstStyle/>
          <a:p>
            <a:pPr eaLnBrk="1" hangingPunct="1"/>
            <a:r>
              <a:rPr lang="en-US" sz="4000" b="1" i="1" dirty="0">
                <a:latin typeface="Arial Rounded MT Bold" panose="020F0704030504030204" pitchFamily="34" charset="0"/>
              </a:rPr>
              <a:t>Largest Needs for VG Input</a:t>
            </a:r>
            <a:r>
              <a:rPr lang="en-US" sz="4000" b="1" i="1" dirty="0">
                <a:solidFill>
                  <a:srgbClr val="FF0000"/>
                </a:solidFill>
                <a:latin typeface="Arial Rounded MT Bold" panose="020F0704030504030204" pitchFamily="34" charset="0"/>
              </a:rPr>
              <a:t>/Challenges</a:t>
            </a:r>
          </a:p>
        </p:txBody>
      </p:sp>
      <p:sp>
        <p:nvSpPr>
          <p:cNvPr id="6" name="Rectangle 3"/>
          <p:cNvSpPr>
            <a:spLocks noGrp="1" noChangeArrowheads="1"/>
          </p:cNvSpPr>
          <p:nvPr>
            <p:ph idx="1"/>
          </p:nvPr>
        </p:nvSpPr>
        <p:spPr>
          <a:xfrm>
            <a:off x="425450" y="1427632"/>
            <a:ext cx="8420100" cy="3636741"/>
          </a:xfrm>
        </p:spPr>
        <p:txBody>
          <a:bodyPr rtlCol="0">
            <a:normAutofit fontScale="92500" lnSpcReduction="10000"/>
          </a:bodyPr>
          <a:lstStyle/>
          <a:p>
            <a:pPr eaLnBrk="1" fontAlgn="auto" hangingPunct="1">
              <a:lnSpc>
                <a:spcPct val="90000"/>
              </a:lnSpc>
              <a:spcAft>
                <a:spcPts val="0"/>
              </a:spcAft>
              <a:buClr>
                <a:srgbClr val="003399"/>
              </a:buClr>
              <a:defRPr/>
            </a:pPr>
            <a:r>
              <a:rPr lang="en-US" sz="2000" dirty="0">
                <a:latin typeface="Arial Rounded MT Bold" panose="020F0704030504030204" pitchFamily="34" charset="0"/>
              </a:rPr>
              <a:t>New data sources and informed consent</a:t>
            </a:r>
          </a:p>
          <a:p>
            <a:pPr>
              <a:buClr>
                <a:srgbClr val="003399"/>
              </a:buClr>
              <a:defRPr/>
            </a:pPr>
            <a:r>
              <a:rPr lang="en-US" sz="2000" dirty="0">
                <a:latin typeface="Arial Rounded MT Bold" panose="020F0704030504030204" pitchFamily="34" charset="0"/>
              </a:rPr>
              <a:t>Trade in services</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Global production measures – deflators (FGPs, merchanting, multinational with head quarters in other countries, granular information from large complex firms, transfer prices)</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Consistent PPIs for B2All vs B2B, B2C (use of CPI), B2G (source for weights?)</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Immediate classification help </a:t>
            </a:r>
            <a:r>
              <a:rPr lang="en-US" sz="2000" dirty="0">
                <a:solidFill>
                  <a:srgbClr val="00B0F0"/>
                </a:solidFill>
                <a:latin typeface="Arial Rounded MT Bold" panose="020F0704030504030204" pitchFamily="34" charset="0"/>
              </a:rPr>
              <a:t>(??)</a:t>
            </a:r>
            <a:r>
              <a:rPr lang="en-US" sz="2000" dirty="0">
                <a:solidFill>
                  <a:srgbClr val="FF0000"/>
                </a:solidFill>
                <a:latin typeface="Arial Rounded MT Bold" panose="020F0704030504030204" pitchFamily="34" charset="0"/>
              </a:rPr>
              <a:t>: Secondary activities and new services that are not part of the definition</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Inputs to service industries – expense detail and how to streamline collection</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Approaches to manage response burden</a:t>
            </a:r>
          </a:p>
          <a:p>
            <a:pPr eaLnBrk="1" fontAlgn="auto" hangingPunct="1">
              <a:lnSpc>
                <a:spcPct val="90000"/>
              </a:lnSpc>
              <a:spcAft>
                <a:spcPts val="0"/>
              </a:spcAft>
              <a:buClr>
                <a:srgbClr val="003399"/>
              </a:buClr>
              <a:defRPr/>
            </a:pPr>
            <a:endParaRPr lang="en-US" sz="2000" dirty="0">
              <a:latin typeface="Arial Rounded MT Bold" panose="020F0704030504030204" pitchFamily="34" charset="0"/>
            </a:endParaRPr>
          </a:p>
          <a:p>
            <a:pPr marL="0" indent="0" eaLnBrk="1" fontAlgn="auto" hangingPunct="1">
              <a:lnSpc>
                <a:spcPct val="90000"/>
              </a:lnSpc>
              <a:spcAft>
                <a:spcPts val="0"/>
              </a:spcAft>
              <a:buClr>
                <a:srgbClr val="003399"/>
              </a:buClr>
              <a:buNone/>
              <a:defRPr/>
            </a:pPr>
            <a:endParaRPr lang="en-US" sz="1800" dirty="0">
              <a:latin typeface="Arial Rounded MT Bold" panose="020F0704030504030204" pitchFamily="34" charset="0"/>
            </a:endParaRPr>
          </a:p>
          <a:p>
            <a:pPr eaLnBrk="1" fontAlgn="auto" hangingPunct="1">
              <a:lnSpc>
                <a:spcPct val="90000"/>
              </a:lnSpc>
              <a:spcAft>
                <a:spcPts val="0"/>
              </a:spcAft>
              <a:buClr>
                <a:srgbClr val="003399"/>
              </a:buClr>
              <a:defRPr/>
            </a:pPr>
            <a:endParaRPr lang="en-US" sz="1800" dirty="0">
              <a:latin typeface="Arial Rounded MT Bold" panose="020F0704030504030204" pitchFamily="34" charset="0"/>
            </a:endParaRPr>
          </a:p>
        </p:txBody>
      </p:sp>
      <p:cxnSp>
        <p:nvCxnSpPr>
          <p:cNvPr id="7" name="Straight Connector 6"/>
          <p:cNvCxnSpPr/>
          <p:nvPr/>
        </p:nvCxnSpPr>
        <p:spPr bwMode="auto">
          <a:xfrm>
            <a:off x="425450" y="1163755"/>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773930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43BF158C-7D4F-40D1-90DA-3F77D141AC44}" type="slidenum">
              <a:rPr lang="en-US" sz="1200" smtClean="0"/>
              <a:pPr eaLnBrk="1" hangingPunct="1"/>
              <a:t>13</a:t>
            </a:fld>
            <a:endParaRPr lang="en-US" sz="1200" dirty="0"/>
          </a:p>
        </p:txBody>
      </p:sp>
      <p:sp>
        <p:nvSpPr>
          <p:cNvPr id="12291" name="Rectangle 2"/>
          <p:cNvSpPr>
            <a:spLocks noGrp="1" noChangeArrowheads="1"/>
          </p:cNvSpPr>
          <p:nvPr>
            <p:ph type="title"/>
          </p:nvPr>
        </p:nvSpPr>
        <p:spPr>
          <a:xfrm>
            <a:off x="190499" y="374650"/>
            <a:ext cx="8865577" cy="622300"/>
          </a:xfrm>
        </p:spPr>
        <p:txBody>
          <a:bodyPr>
            <a:normAutofit fontScale="90000"/>
          </a:bodyPr>
          <a:lstStyle/>
          <a:p>
            <a:pPr eaLnBrk="1" hangingPunct="1"/>
            <a:r>
              <a:rPr lang="en-US" sz="4000" b="1" i="1" dirty="0">
                <a:latin typeface="Arial Rounded MT Bold" panose="020F0704030504030204" pitchFamily="34" charset="0"/>
              </a:rPr>
              <a:t>Largest Needs for VG Input</a:t>
            </a:r>
            <a:r>
              <a:rPr lang="en-US" sz="4000" b="1" i="1" dirty="0">
                <a:solidFill>
                  <a:srgbClr val="FF0000"/>
                </a:solidFill>
                <a:latin typeface="Arial Rounded MT Bold" panose="020F0704030504030204" pitchFamily="34" charset="0"/>
              </a:rPr>
              <a:t>/Challenges</a:t>
            </a:r>
          </a:p>
        </p:txBody>
      </p:sp>
      <p:sp>
        <p:nvSpPr>
          <p:cNvPr id="6" name="Rectangle 3"/>
          <p:cNvSpPr>
            <a:spLocks noGrp="1" noChangeArrowheads="1"/>
          </p:cNvSpPr>
          <p:nvPr>
            <p:ph idx="1"/>
          </p:nvPr>
        </p:nvSpPr>
        <p:spPr>
          <a:xfrm>
            <a:off x="425450" y="1427632"/>
            <a:ext cx="8420100" cy="3636741"/>
          </a:xfrm>
        </p:spPr>
        <p:txBody>
          <a:bodyPr rtlCol="0">
            <a:normAutofit fontScale="92500" lnSpcReduction="10000"/>
          </a:bodyPr>
          <a:lstStyle/>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Classification issues:</a:t>
            </a:r>
          </a:p>
          <a:p>
            <a:pPr lvl="1">
              <a:buClr>
                <a:srgbClr val="003399"/>
              </a:buClr>
              <a:defRPr/>
            </a:pPr>
            <a:r>
              <a:rPr lang="en-US" sz="1600" dirty="0">
                <a:solidFill>
                  <a:srgbClr val="FF0000"/>
                </a:solidFill>
                <a:latin typeface="Arial Rounded MT Bold" panose="020F0704030504030204" pitchFamily="34" charset="0"/>
              </a:rPr>
              <a:t>Multiple industries producing multiples products (e.g. Telecommunications)</a:t>
            </a:r>
          </a:p>
          <a:p>
            <a:pPr lvl="1">
              <a:buClr>
                <a:srgbClr val="003399"/>
              </a:buClr>
              <a:defRPr/>
            </a:pPr>
            <a:r>
              <a:rPr lang="en-US" sz="1600" dirty="0">
                <a:solidFill>
                  <a:srgbClr val="FF0000"/>
                </a:solidFill>
                <a:latin typeface="Arial Rounded MT Bold" panose="020F0704030504030204" pitchFamily="34" charset="0"/>
              </a:rPr>
              <a:t>Peer to peer platforms and open sources </a:t>
            </a:r>
          </a:p>
          <a:p>
            <a:pPr lvl="1">
              <a:buClr>
                <a:srgbClr val="003399"/>
              </a:buClr>
              <a:defRPr/>
            </a:pPr>
            <a:r>
              <a:rPr lang="en-US" sz="1600" dirty="0">
                <a:solidFill>
                  <a:srgbClr val="FF0000"/>
                </a:solidFill>
                <a:latin typeface="Arial Rounded MT Bold" panose="020F0704030504030204" pitchFamily="34" charset="0"/>
              </a:rPr>
              <a:t>Secondary activities and new services that are not part of the definition (immediate classification help) </a:t>
            </a:r>
            <a:r>
              <a:rPr lang="en-US" sz="1600" dirty="0">
                <a:solidFill>
                  <a:srgbClr val="00B0F0"/>
                </a:solidFill>
                <a:latin typeface="Arial Rounded MT Bold" panose="020F0704030504030204" pitchFamily="34" charset="0"/>
              </a:rPr>
              <a:t>(??)</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Disconnection between economic framework and business accounting – need to explain the respondent what we need and why</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Inputs to service industries – expense detail and how to streamline collection</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Approaches to manage response burden</a:t>
            </a:r>
          </a:p>
          <a:p>
            <a:pPr eaLnBrk="1" fontAlgn="auto" hangingPunct="1">
              <a:lnSpc>
                <a:spcPct val="90000"/>
              </a:lnSpc>
              <a:spcAft>
                <a:spcPts val="0"/>
              </a:spcAft>
              <a:buClr>
                <a:srgbClr val="003399"/>
              </a:buClr>
              <a:defRPr/>
            </a:pPr>
            <a:r>
              <a:rPr lang="en-US" sz="2000" dirty="0">
                <a:solidFill>
                  <a:srgbClr val="FF0000"/>
                </a:solidFill>
                <a:latin typeface="Arial Rounded MT Bold" panose="020F0704030504030204" pitchFamily="34" charset="0"/>
              </a:rPr>
              <a:t>Posting charges of web reporters like Amazon or accommodation sites – survey to companies or costumers; B2B versus B2All</a:t>
            </a:r>
          </a:p>
          <a:p>
            <a:pPr marL="0" indent="0" eaLnBrk="1" fontAlgn="auto" hangingPunct="1">
              <a:lnSpc>
                <a:spcPct val="90000"/>
              </a:lnSpc>
              <a:spcAft>
                <a:spcPts val="0"/>
              </a:spcAft>
              <a:buClr>
                <a:srgbClr val="003399"/>
              </a:buClr>
              <a:buNone/>
              <a:defRPr/>
            </a:pPr>
            <a:endParaRPr lang="en-US" sz="1800" dirty="0">
              <a:latin typeface="Arial Rounded MT Bold" panose="020F0704030504030204" pitchFamily="34" charset="0"/>
            </a:endParaRPr>
          </a:p>
          <a:p>
            <a:pPr eaLnBrk="1" fontAlgn="auto" hangingPunct="1">
              <a:lnSpc>
                <a:spcPct val="90000"/>
              </a:lnSpc>
              <a:spcAft>
                <a:spcPts val="0"/>
              </a:spcAft>
              <a:buClr>
                <a:srgbClr val="003399"/>
              </a:buClr>
              <a:defRPr/>
            </a:pPr>
            <a:endParaRPr lang="en-US" sz="1800" dirty="0">
              <a:latin typeface="Arial Rounded MT Bold" panose="020F0704030504030204" pitchFamily="34" charset="0"/>
            </a:endParaRPr>
          </a:p>
        </p:txBody>
      </p:sp>
      <p:cxnSp>
        <p:nvCxnSpPr>
          <p:cNvPr id="7" name="Straight Connector 6"/>
          <p:cNvCxnSpPr/>
          <p:nvPr/>
        </p:nvCxnSpPr>
        <p:spPr bwMode="auto">
          <a:xfrm>
            <a:off x="425450" y="1163755"/>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439069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23092" y="326053"/>
            <a:ext cx="8178800" cy="523875"/>
          </a:xfrm>
        </p:spPr>
        <p:txBody>
          <a:bodyPr>
            <a:normAutofit fontScale="90000"/>
          </a:bodyPr>
          <a:lstStyle/>
          <a:p>
            <a:pPr eaLnBrk="1" hangingPunct="1"/>
            <a:r>
              <a:rPr lang="en-US" sz="4000" b="1" i="1" dirty="0">
                <a:latin typeface="Arial Rounded MT Bold" panose="020F0704030504030204" pitchFamily="34" charset="0"/>
              </a:rPr>
              <a:t>NSO Issues to Share with VG</a:t>
            </a:r>
          </a:p>
        </p:txBody>
      </p:sp>
      <p:sp>
        <p:nvSpPr>
          <p:cNvPr id="22531" name="Rectangle 3"/>
          <p:cNvSpPr>
            <a:spLocks noGrp="1" noChangeArrowheads="1"/>
          </p:cNvSpPr>
          <p:nvPr>
            <p:ph idx="1"/>
          </p:nvPr>
        </p:nvSpPr>
        <p:spPr>
          <a:xfrm>
            <a:off x="293508" y="1104900"/>
            <a:ext cx="8204200" cy="4946276"/>
          </a:xfrm>
        </p:spPr>
        <p:txBody>
          <a:bodyPr/>
          <a:lstStyle/>
          <a:p>
            <a:pPr eaLnBrk="1" hangingPunct="1">
              <a:lnSpc>
                <a:spcPct val="150000"/>
              </a:lnSpc>
              <a:buClr>
                <a:schemeClr val="accent5"/>
              </a:buClr>
              <a:defRPr/>
            </a:pPr>
            <a:r>
              <a:rPr lang="en-US" sz="2400" dirty="0">
                <a:latin typeface="Arial Rounded MT Bold" panose="020F0704030504030204" pitchFamily="34" charset="0"/>
              </a:rPr>
              <a:t>SPPI during reorganization</a:t>
            </a:r>
          </a:p>
          <a:p>
            <a:pPr eaLnBrk="1" hangingPunct="1">
              <a:buClr>
                <a:schemeClr val="accent5"/>
              </a:buClr>
              <a:defRPr/>
            </a:pPr>
            <a:r>
              <a:rPr lang="en-US" sz="2400" dirty="0">
                <a:latin typeface="Arial Rounded MT Bold" panose="020F0704030504030204" pitchFamily="34" charset="0"/>
              </a:rPr>
              <a:t>Transitioning data collection in a matrix environment</a:t>
            </a:r>
          </a:p>
          <a:p>
            <a:pPr eaLnBrk="1" hangingPunct="1">
              <a:buClr>
                <a:schemeClr val="accent5"/>
              </a:buClr>
              <a:defRPr/>
            </a:pPr>
            <a:r>
              <a:rPr lang="en-US" sz="2400" dirty="0">
                <a:latin typeface="Arial Rounded MT Bold" panose="020F0704030504030204" pitchFamily="34" charset="0"/>
              </a:rPr>
              <a:t>Measuring service industry products in output</a:t>
            </a:r>
          </a:p>
          <a:p>
            <a:pPr eaLnBrk="1" hangingPunct="1">
              <a:buClr>
                <a:schemeClr val="accent5"/>
              </a:buClr>
              <a:defRPr/>
            </a:pPr>
            <a:r>
              <a:rPr lang="en-US" sz="2400" dirty="0">
                <a:latin typeface="Arial Rounded MT Bold" panose="020F0704030504030204" pitchFamily="34" charset="0"/>
              </a:rPr>
              <a:t>Quality change between traditional and online transactions</a:t>
            </a:r>
          </a:p>
          <a:p>
            <a:pPr eaLnBrk="1" hangingPunct="1">
              <a:buClr>
                <a:schemeClr val="accent5"/>
              </a:buClr>
              <a:defRPr/>
            </a:pPr>
            <a:r>
              <a:rPr lang="en-US" sz="2400" dirty="0">
                <a:latin typeface="Arial Rounded MT Bold" panose="020F0704030504030204" pitchFamily="34" charset="0"/>
              </a:rPr>
              <a:t>Quality indicators for price indices (and other estimates?)</a:t>
            </a:r>
          </a:p>
          <a:p>
            <a:pPr eaLnBrk="1" hangingPunct="1">
              <a:buClr>
                <a:schemeClr val="accent5"/>
              </a:buClr>
              <a:defRPr/>
            </a:pPr>
            <a:r>
              <a:rPr lang="en-US" sz="2400" dirty="0">
                <a:latin typeface="Arial Rounded MT Bold" panose="020F0704030504030204" pitchFamily="34" charset="0"/>
              </a:rPr>
              <a:t>Efficiency and quality gains in base year revision process</a:t>
            </a:r>
          </a:p>
          <a:p>
            <a:pPr eaLnBrk="1" hangingPunct="1">
              <a:buClr>
                <a:schemeClr val="accent5"/>
              </a:buClr>
              <a:defRPr/>
            </a:pPr>
            <a:r>
              <a:rPr lang="en-US" sz="2400" dirty="0">
                <a:latin typeface="Arial Rounded MT Bold" panose="020F0704030504030204" pitchFamily="34" charset="0"/>
              </a:rPr>
              <a:t>Health SPPIs</a:t>
            </a:r>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D66D7441-A445-4678-A831-6B63B516BC41}" type="slidenum">
              <a:rPr lang="en-US" sz="1200" smtClean="0"/>
              <a:pPr eaLnBrk="1" hangingPunct="1"/>
              <a:t>14</a:t>
            </a:fld>
            <a:endParaRPr lang="en-US" sz="1200" dirty="0"/>
          </a:p>
        </p:txBody>
      </p:sp>
      <p:cxnSp>
        <p:nvCxnSpPr>
          <p:cNvPr id="6" name="Straight Connector 5"/>
          <p:cNvCxnSpPr/>
          <p:nvPr/>
        </p:nvCxnSpPr>
        <p:spPr bwMode="auto">
          <a:xfrm>
            <a:off x="425450" y="1136650"/>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17497655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23092" y="326053"/>
            <a:ext cx="8178800" cy="523875"/>
          </a:xfrm>
        </p:spPr>
        <p:txBody>
          <a:bodyPr>
            <a:normAutofit fontScale="90000"/>
          </a:bodyPr>
          <a:lstStyle/>
          <a:p>
            <a:pPr eaLnBrk="1" hangingPunct="1"/>
            <a:r>
              <a:rPr lang="en-US" sz="4000" b="1" i="1" dirty="0">
                <a:latin typeface="Arial Rounded MT Bold" panose="020F0704030504030204" pitchFamily="34" charset="0"/>
              </a:rPr>
              <a:t>NSO Issues to Share with VG</a:t>
            </a:r>
          </a:p>
        </p:txBody>
      </p:sp>
      <p:sp>
        <p:nvSpPr>
          <p:cNvPr id="22531" name="Rectangle 3"/>
          <p:cNvSpPr>
            <a:spLocks noGrp="1" noChangeArrowheads="1"/>
          </p:cNvSpPr>
          <p:nvPr>
            <p:ph idx="1"/>
          </p:nvPr>
        </p:nvSpPr>
        <p:spPr>
          <a:xfrm>
            <a:off x="293508" y="1315908"/>
            <a:ext cx="8204200" cy="4946276"/>
          </a:xfrm>
        </p:spPr>
        <p:txBody>
          <a:bodyPr/>
          <a:lstStyle/>
          <a:p>
            <a:pPr eaLnBrk="1" hangingPunct="1">
              <a:buClr>
                <a:schemeClr val="accent5"/>
              </a:buClr>
              <a:defRPr/>
            </a:pPr>
            <a:r>
              <a:rPr lang="en-US" sz="2400" dirty="0">
                <a:latin typeface="Arial Rounded MT Bold" panose="020F0704030504030204" pitchFamily="34" charset="0"/>
              </a:rPr>
              <a:t>Web scraping of internet platforms - Franchises </a:t>
            </a:r>
            <a:r>
              <a:rPr lang="en-US" sz="2400" dirty="0">
                <a:solidFill>
                  <a:srgbClr val="00B0F0"/>
                </a:solidFill>
                <a:latin typeface="Arial Rounded MT Bold" panose="020F0704030504030204" pitchFamily="34" charset="0"/>
              </a:rPr>
              <a:t>(US) (2 different topics??)</a:t>
            </a:r>
          </a:p>
          <a:p>
            <a:pPr eaLnBrk="1" hangingPunct="1">
              <a:buClr>
                <a:schemeClr val="accent5"/>
              </a:buClr>
              <a:defRPr/>
            </a:pPr>
            <a:r>
              <a:rPr lang="en-US" sz="2400" dirty="0">
                <a:latin typeface="Arial Rounded MT Bold" panose="020F0704030504030204" pitchFamily="34" charset="0"/>
              </a:rPr>
              <a:t>Measurement of E-commerce </a:t>
            </a:r>
            <a:r>
              <a:rPr lang="en-US" sz="2400" dirty="0">
                <a:solidFill>
                  <a:srgbClr val="00B0F0"/>
                </a:solidFill>
                <a:latin typeface="Arial Rounded MT Bold" panose="020F0704030504030204" pitchFamily="34" charset="0"/>
              </a:rPr>
              <a:t>(China)</a:t>
            </a:r>
          </a:p>
          <a:p>
            <a:pPr eaLnBrk="1" hangingPunct="1">
              <a:buClr>
                <a:schemeClr val="accent5"/>
              </a:buClr>
              <a:defRPr/>
            </a:pPr>
            <a:r>
              <a:rPr lang="en-US" sz="2400" dirty="0">
                <a:latin typeface="Arial Rounded MT Bold" panose="020F0704030504030204" pitchFamily="34" charset="0"/>
              </a:rPr>
              <a:t>Use of administrative data to set up new industries, new business categories, new business models </a:t>
            </a:r>
            <a:r>
              <a:rPr lang="en-US" sz="2400" dirty="0">
                <a:solidFill>
                  <a:srgbClr val="00B0F0"/>
                </a:solidFill>
                <a:latin typeface="Arial Rounded MT Bold" panose="020F0704030504030204" pitchFamily="34" charset="0"/>
              </a:rPr>
              <a:t>(China).</a:t>
            </a:r>
          </a:p>
          <a:p>
            <a:pPr eaLnBrk="1" hangingPunct="1">
              <a:buClr>
                <a:schemeClr val="accent5"/>
              </a:buClr>
              <a:defRPr/>
            </a:pPr>
            <a:r>
              <a:rPr lang="en-US" sz="2400" dirty="0">
                <a:latin typeface="Arial Rounded MT Bold" panose="020F0704030504030204" pitchFamily="34" charset="0"/>
              </a:rPr>
              <a:t>Deflator application: Three way electronic data exchange between national accounts, prices and volume </a:t>
            </a:r>
            <a:r>
              <a:rPr lang="en-US" sz="2400" dirty="0">
                <a:solidFill>
                  <a:srgbClr val="00B0F0"/>
                </a:solidFill>
                <a:latin typeface="Arial Rounded MT Bold" panose="020F0704030504030204" pitchFamily="34" charset="0"/>
              </a:rPr>
              <a:t>(Finland) (got it right?)</a:t>
            </a:r>
          </a:p>
          <a:p>
            <a:pPr>
              <a:buClr>
                <a:schemeClr val="accent5"/>
              </a:buClr>
              <a:defRPr/>
            </a:pPr>
            <a:r>
              <a:rPr lang="en-US" sz="2400" dirty="0">
                <a:latin typeface="Arial Rounded MT Bold" panose="020F0704030504030204" pitchFamily="34" charset="0"/>
              </a:rPr>
              <a:t>New SPPI questionnaires (short list of services) and results </a:t>
            </a:r>
            <a:r>
              <a:rPr lang="en-US" sz="2400" dirty="0">
                <a:solidFill>
                  <a:srgbClr val="00B0F0"/>
                </a:solidFill>
                <a:latin typeface="Arial Rounded MT Bold" panose="020F0704030504030204" pitchFamily="34" charset="0"/>
              </a:rPr>
              <a:t>(Poland)</a:t>
            </a:r>
          </a:p>
          <a:p>
            <a:pPr eaLnBrk="1" hangingPunct="1">
              <a:buClr>
                <a:schemeClr val="accent5"/>
              </a:buClr>
              <a:defRPr/>
            </a:pPr>
            <a:endParaRPr lang="en-US" sz="2400" dirty="0">
              <a:solidFill>
                <a:srgbClr val="00B0F0"/>
              </a:solidFill>
              <a:latin typeface="Arial Rounded MT Bold" panose="020F0704030504030204" pitchFamily="34" charset="0"/>
            </a:endParaRPr>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D66D7441-A445-4678-A831-6B63B516BC41}" type="slidenum">
              <a:rPr lang="en-US" sz="1200" smtClean="0"/>
              <a:pPr eaLnBrk="1" hangingPunct="1"/>
              <a:t>15</a:t>
            </a:fld>
            <a:endParaRPr lang="en-US" sz="1200" dirty="0"/>
          </a:p>
        </p:txBody>
      </p:sp>
      <p:cxnSp>
        <p:nvCxnSpPr>
          <p:cNvPr id="6" name="Straight Connector 5"/>
          <p:cNvCxnSpPr/>
          <p:nvPr/>
        </p:nvCxnSpPr>
        <p:spPr bwMode="auto">
          <a:xfrm>
            <a:off x="425450" y="1136650"/>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64683011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457200" y="290551"/>
            <a:ext cx="8150225" cy="1013012"/>
          </a:xfrm>
        </p:spPr>
        <p:txBody>
          <a:bodyPr>
            <a:normAutofit fontScale="90000"/>
          </a:bodyPr>
          <a:lstStyle/>
          <a:p>
            <a:pPr eaLnBrk="1" hangingPunct="1"/>
            <a:r>
              <a:rPr lang="en-US" sz="3600" b="1" i="1" dirty="0">
                <a:latin typeface="Arial Rounded MT Bold" panose="020F0704030504030204" pitchFamily="34" charset="0"/>
              </a:rPr>
              <a:t>New and Alternative Data Sources</a:t>
            </a:r>
            <a:br>
              <a:rPr lang="en-US" sz="3600" b="1" i="1" dirty="0">
                <a:latin typeface="Arial Rounded MT Bold" panose="020F0704030504030204" pitchFamily="34" charset="0"/>
              </a:rPr>
            </a:br>
            <a:endParaRPr lang="en-US" sz="3600" b="1" i="1" dirty="0">
              <a:latin typeface="Arial Rounded MT Bold" panose="020F0704030504030204" pitchFamily="34" charset="0"/>
            </a:endParaRP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84F71F52-E950-4E88-83C6-CBB6624EA57A}" type="slidenum">
              <a:rPr lang="en-US" sz="1200" smtClean="0"/>
              <a:pPr eaLnBrk="1" hangingPunct="1"/>
              <a:t>16</a:t>
            </a:fld>
            <a:endParaRPr lang="en-US" sz="1200" dirty="0"/>
          </a:p>
        </p:txBody>
      </p:sp>
      <p:sp>
        <p:nvSpPr>
          <p:cNvPr id="3" name="Content Placeholder 2"/>
          <p:cNvSpPr>
            <a:spLocks noGrp="1"/>
          </p:cNvSpPr>
          <p:nvPr>
            <p:ph idx="1"/>
          </p:nvPr>
        </p:nvSpPr>
        <p:spPr>
          <a:xfrm>
            <a:off x="457200" y="1312339"/>
            <a:ext cx="8292353" cy="3966881"/>
          </a:xfrm>
        </p:spPr>
        <p:txBody>
          <a:bodyPr>
            <a:normAutofit fontScale="77500" lnSpcReduction="20000"/>
          </a:bodyPr>
          <a:lstStyle/>
          <a:p>
            <a:r>
              <a:rPr lang="en-US" sz="2400" dirty="0">
                <a:latin typeface="Arial Rounded MT Bold" panose="020F0704030504030204" pitchFamily="34" charset="0"/>
              </a:rPr>
              <a:t>Practical issues – negotiating agreements, evaluating quality, </a:t>
            </a:r>
            <a:r>
              <a:rPr lang="en-US" sz="2400" dirty="0">
                <a:solidFill>
                  <a:srgbClr val="FF0000"/>
                </a:solidFill>
                <a:latin typeface="Arial Rounded MT Bold" panose="020F0704030504030204" pitchFamily="34" charset="0"/>
              </a:rPr>
              <a:t>data processing and aggregation</a:t>
            </a:r>
            <a:r>
              <a:rPr lang="en-US" sz="2400" dirty="0">
                <a:latin typeface="Arial Rounded MT Bold" panose="020F0704030504030204" pitchFamily="34" charset="0"/>
              </a:rPr>
              <a:t>, </a:t>
            </a:r>
            <a:r>
              <a:rPr lang="en-US" sz="2400" dirty="0">
                <a:solidFill>
                  <a:srgbClr val="FF0000"/>
                </a:solidFill>
                <a:latin typeface="Arial Rounded MT Bold" panose="020F0704030504030204" pitchFamily="34" charset="0"/>
              </a:rPr>
              <a:t>monitoring regulation effects on data availability, </a:t>
            </a:r>
            <a:r>
              <a:rPr lang="en-US" sz="2400" dirty="0">
                <a:latin typeface="Arial Rounded MT Bold" panose="020F0704030504030204" pitchFamily="34" charset="0"/>
              </a:rPr>
              <a:t>etc.</a:t>
            </a:r>
          </a:p>
          <a:p>
            <a:r>
              <a:rPr lang="en-US" sz="2400" dirty="0">
                <a:latin typeface="Arial Rounded MT Bold" panose="020F0704030504030204" pitchFamily="34" charset="0"/>
              </a:rPr>
              <a:t>Government transaction data</a:t>
            </a:r>
          </a:p>
          <a:p>
            <a:r>
              <a:rPr lang="en-US" sz="2400" dirty="0">
                <a:solidFill>
                  <a:srgbClr val="FF0000"/>
                </a:solidFill>
                <a:latin typeface="Arial Rounded MT Bold" panose="020F0704030504030204" pitchFamily="34" charset="0"/>
              </a:rPr>
              <a:t>Tax data</a:t>
            </a:r>
          </a:p>
          <a:p>
            <a:r>
              <a:rPr lang="en-US" sz="2400" dirty="0">
                <a:solidFill>
                  <a:srgbClr val="FF0000"/>
                </a:solidFill>
                <a:latin typeface="Arial Rounded MT Bold" panose="020F0704030504030204" pitchFamily="34" charset="0"/>
              </a:rPr>
              <a:t>Data collected by regulators and business organizations</a:t>
            </a:r>
          </a:p>
          <a:p>
            <a:r>
              <a:rPr lang="en-US" sz="2400" dirty="0">
                <a:solidFill>
                  <a:srgbClr val="FF0000"/>
                </a:solidFill>
                <a:latin typeface="Arial Rounded MT Bold" panose="020F0704030504030204" pitchFamily="34" charset="0"/>
              </a:rPr>
              <a:t>Use of accounting software for gathering data directly from firms.</a:t>
            </a:r>
          </a:p>
          <a:p>
            <a:r>
              <a:rPr lang="en-US" sz="2400" dirty="0">
                <a:solidFill>
                  <a:srgbClr val="FF0000"/>
                </a:solidFill>
                <a:latin typeface="Arial Rounded MT Bold" panose="020F0704030504030204" pitchFamily="34" charset="0"/>
              </a:rPr>
              <a:t>Peer to peer intermediation platforms</a:t>
            </a:r>
          </a:p>
          <a:p>
            <a:r>
              <a:rPr lang="en-US" sz="2400" dirty="0">
                <a:latin typeface="Arial Rounded MT Bold" panose="020F0704030504030204" pitchFamily="34" charset="0"/>
              </a:rPr>
              <a:t>Web scraping, scanner data, other big data</a:t>
            </a:r>
          </a:p>
          <a:p>
            <a:r>
              <a:rPr lang="en-US" sz="2400" dirty="0">
                <a:latin typeface="Arial Rounded MT Bold" panose="020F0704030504030204" pitchFamily="34" charset="0"/>
              </a:rPr>
              <a:t>Re-use of micro data from other surveys (CPI?)</a:t>
            </a:r>
          </a:p>
          <a:p>
            <a:r>
              <a:rPr lang="en-US" sz="2400" dirty="0">
                <a:latin typeface="Arial Rounded MT Bold" panose="020F0704030504030204" pitchFamily="34" charset="0"/>
              </a:rPr>
              <a:t>Internet advertising, search tools, etc. to determine cost per click (CPC)</a:t>
            </a:r>
          </a:p>
          <a:p>
            <a:r>
              <a:rPr lang="en-US" sz="2400" dirty="0">
                <a:latin typeface="Arial Rounded MT Bold" panose="020F0704030504030204" pitchFamily="34" charset="0"/>
              </a:rPr>
              <a:t>Supplement vs. replace?</a:t>
            </a:r>
          </a:p>
        </p:txBody>
      </p:sp>
      <p:cxnSp>
        <p:nvCxnSpPr>
          <p:cNvPr id="7" name="Straight Connector 6"/>
          <p:cNvCxnSpPr/>
          <p:nvPr/>
        </p:nvCxnSpPr>
        <p:spPr bwMode="auto">
          <a:xfrm>
            <a:off x="498475" y="1006923"/>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216966019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type="title"/>
          </p:nvPr>
        </p:nvSpPr>
        <p:spPr>
          <a:xfrm>
            <a:off x="245539" y="115910"/>
            <a:ext cx="8509000" cy="1016001"/>
          </a:xfrm>
        </p:spPr>
        <p:txBody>
          <a:bodyPr/>
          <a:lstStyle/>
          <a:p>
            <a:pPr eaLnBrk="1" hangingPunct="1"/>
            <a:r>
              <a:rPr lang="en-US" sz="4000" b="1" i="1" dirty="0">
                <a:latin typeface="Arial Rounded MT Bold" panose="020F0704030504030204" pitchFamily="34" charset="0"/>
              </a:rPr>
              <a:t>Possible Revisited Sector Papers</a:t>
            </a:r>
          </a:p>
        </p:txBody>
      </p:sp>
      <p:sp>
        <p:nvSpPr>
          <p:cNvPr id="17411" name="Rectangle 11"/>
          <p:cNvSpPr>
            <a:spLocks noGrp="1" noChangeArrowheads="1"/>
          </p:cNvSpPr>
          <p:nvPr>
            <p:ph idx="1"/>
          </p:nvPr>
        </p:nvSpPr>
        <p:spPr>
          <a:xfrm>
            <a:off x="1428340" y="1315391"/>
            <a:ext cx="6930209" cy="4775893"/>
          </a:xfrm>
        </p:spPr>
        <p:txBody>
          <a:bodyPr>
            <a:normAutofit lnSpcReduction="10000"/>
          </a:bodyPr>
          <a:lstStyle/>
          <a:p>
            <a:pPr eaLnBrk="1" hangingPunct="1">
              <a:lnSpc>
                <a:spcPct val="90000"/>
              </a:lnSpc>
            </a:pPr>
            <a:r>
              <a:rPr lang="en-US" sz="2000" dirty="0">
                <a:latin typeface="Arial Rounded MT Bold" panose="020F0704030504030204" pitchFamily="34" charset="0"/>
              </a:rPr>
              <a:t>Wholesale </a:t>
            </a:r>
            <a:r>
              <a:rPr lang="en-US" sz="2000" dirty="0">
                <a:solidFill>
                  <a:srgbClr val="FF0000"/>
                </a:solidFill>
                <a:latin typeface="Arial Rounded MT Bold" panose="020F0704030504030204" pitchFamily="34" charset="0"/>
              </a:rPr>
              <a:t>and retail </a:t>
            </a:r>
            <a:r>
              <a:rPr lang="en-US" sz="2000" dirty="0">
                <a:latin typeface="Arial Rounded MT Bold" panose="020F0704030504030204" pitchFamily="34" charset="0"/>
              </a:rPr>
              <a:t>trade (margin industries, e-commerce in retail)</a:t>
            </a:r>
          </a:p>
          <a:p>
            <a:pPr eaLnBrk="1" hangingPunct="1">
              <a:lnSpc>
                <a:spcPct val="90000"/>
              </a:lnSpc>
            </a:pPr>
            <a:r>
              <a:rPr lang="en-US" sz="2000" dirty="0">
                <a:latin typeface="Arial Rounded MT Bold" panose="020F0704030504030204" pitchFamily="34" charset="0"/>
              </a:rPr>
              <a:t>Computer programming, </a:t>
            </a:r>
            <a:r>
              <a:rPr lang="en-US" sz="2000" dirty="0">
                <a:solidFill>
                  <a:srgbClr val="FF0000"/>
                </a:solidFill>
                <a:latin typeface="Arial Rounded MT Bold" panose="020F0704030504030204" pitchFamily="34" charset="0"/>
              </a:rPr>
              <a:t>cloud computing</a:t>
            </a:r>
          </a:p>
          <a:p>
            <a:pPr eaLnBrk="1" hangingPunct="1">
              <a:lnSpc>
                <a:spcPct val="90000"/>
              </a:lnSpc>
            </a:pPr>
            <a:r>
              <a:rPr lang="en-US" sz="2000" dirty="0">
                <a:latin typeface="Arial Rounded MT Bold" panose="020F0704030504030204" pitchFamily="34" charset="0"/>
              </a:rPr>
              <a:t>Telecommunications</a:t>
            </a:r>
          </a:p>
          <a:p>
            <a:pPr eaLnBrk="1" hangingPunct="1">
              <a:lnSpc>
                <a:spcPct val="90000"/>
              </a:lnSpc>
            </a:pPr>
            <a:r>
              <a:rPr lang="en-US" sz="2000" dirty="0">
                <a:latin typeface="Arial Rounded MT Bold" panose="020F0704030504030204" pitchFamily="34" charset="0"/>
              </a:rPr>
              <a:t>Media industries focusing on digitalization</a:t>
            </a:r>
          </a:p>
          <a:p>
            <a:pPr eaLnBrk="1" hangingPunct="1">
              <a:lnSpc>
                <a:spcPct val="90000"/>
              </a:lnSpc>
            </a:pPr>
            <a:r>
              <a:rPr lang="en-US" sz="2000" dirty="0">
                <a:latin typeface="Arial Rounded MT Bold" panose="020F0704030504030204" pitchFamily="34" charset="0"/>
              </a:rPr>
              <a:t>Postal and courier services</a:t>
            </a:r>
          </a:p>
          <a:p>
            <a:pPr eaLnBrk="1" hangingPunct="1">
              <a:lnSpc>
                <a:spcPct val="90000"/>
              </a:lnSpc>
            </a:pPr>
            <a:r>
              <a:rPr lang="en-US" sz="2000" dirty="0">
                <a:latin typeface="Arial Rounded MT Bold" panose="020F0704030504030204" pitchFamily="34" charset="0"/>
              </a:rPr>
              <a:t>Business management and consultancy</a:t>
            </a:r>
          </a:p>
          <a:p>
            <a:r>
              <a:rPr lang="en-US" sz="2000" dirty="0">
                <a:solidFill>
                  <a:srgbClr val="FF0000"/>
                </a:solidFill>
                <a:latin typeface="Arial Rounded MT Bold" panose="020F0704030504030204" pitchFamily="34" charset="0"/>
              </a:rPr>
              <a:t>Industries impacted by the sharing economy (Accommodation, Reservation services, Transportation) </a:t>
            </a:r>
            <a:r>
              <a:rPr lang="en-US" sz="2000" dirty="0">
                <a:solidFill>
                  <a:srgbClr val="00B0F0"/>
                </a:solidFill>
                <a:latin typeface="Arial Rounded MT Bold" panose="020F0704030504030204" pitchFamily="34" charset="0"/>
              </a:rPr>
              <a:t>– also in cross-cutting</a:t>
            </a:r>
            <a:r>
              <a:rPr lang="en-US" sz="2000" dirty="0">
                <a:solidFill>
                  <a:srgbClr val="FF0000"/>
                </a:solidFill>
                <a:latin typeface="Arial Rounded MT Bold" panose="020F0704030504030204" pitchFamily="34" charset="0"/>
              </a:rPr>
              <a:t> </a:t>
            </a:r>
          </a:p>
          <a:p>
            <a:pPr eaLnBrk="1" hangingPunct="1">
              <a:lnSpc>
                <a:spcPct val="90000"/>
              </a:lnSpc>
            </a:pPr>
            <a:r>
              <a:rPr lang="en-US" sz="2000" dirty="0">
                <a:latin typeface="Arial Rounded MT Bold" panose="020F0704030504030204" pitchFamily="34" charset="0"/>
              </a:rPr>
              <a:t>Industries with new technology</a:t>
            </a:r>
          </a:p>
          <a:p>
            <a:pPr eaLnBrk="1" hangingPunct="1">
              <a:lnSpc>
                <a:spcPct val="90000"/>
              </a:lnSpc>
            </a:pPr>
            <a:r>
              <a:rPr lang="en-US" sz="2000" dirty="0">
                <a:latin typeface="Arial Rounded MT Bold" panose="020F0704030504030204" pitchFamily="34" charset="0"/>
              </a:rPr>
              <a:t>Intellectual property</a:t>
            </a:r>
          </a:p>
          <a:p>
            <a:pPr eaLnBrk="1" hangingPunct="1">
              <a:lnSpc>
                <a:spcPct val="90000"/>
              </a:lnSpc>
            </a:pPr>
            <a:r>
              <a:rPr lang="en-US" sz="2000" dirty="0">
                <a:latin typeface="Arial Rounded MT Bold" panose="020F0704030504030204" pitchFamily="34" charset="0"/>
              </a:rPr>
              <a:t>Legal services</a:t>
            </a:r>
          </a:p>
          <a:p>
            <a:pPr eaLnBrk="1" hangingPunct="1">
              <a:lnSpc>
                <a:spcPct val="90000"/>
              </a:lnSpc>
            </a:pPr>
            <a:endParaRPr lang="en-US" sz="1800" dirty="0">
              <a:latin typeface="Arial Rounded MT Bold" panose="020F0704030504030204" pitchFamily="34" charset="0"/>
            </a:endParaRPr>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96EA2BD2-2711-4418-BABD-33CB5C8796B7}" type="slidenum">
              <a:rPr lang="en-US" sz="1200" smtClean="0"/>
              <a:pPr eaLnBrk="1" hangingPunct="1"/>
              <a:t>17</a:t>
            </a:fld>
            <a:endParaRPr lang="en-US" sz="1200" dirty="0"/>
          </a:p>
        </p:txBody>
      </p:sp>
      <p:cxnSp>
        <p:nvCxnSpPr>
          <p:cNvPr id="10" name="Straight Connector 9"/>
          <p:cNvCxnSpPr/>
          <p:nvPr/>
        </p:nvCxnSpPr>
        <p:spPr bwMode="auto">
          <a:xfrm>
            <a:off x="498475" y="1219000"/>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
        <p:nvSpPr>
          <p:cNvPr id="2" name="AutoShape 2" descr="data:image/jpeg;base64,/9j/4AAQSkZJRgABAQAAAQABAAD/2wCEAAkGBxQSEhUUExQWFhUXGBsbGBgYGB0gIRsfIh0cIBwaIB8cHiggGh0mHxwcITEhJSosLi4uHx8zODMsNygtLisBCgoKDg0OGxAQGzQmHyQsLCw0NCwsLTQvLCwsLCwsLCwsLDQsLCwsLCwsLCwsLCwsNCwsLCwsLCwsLCwsLCwsLP/AABEIALcBFAMBIgACEQEDEQH/xAAbAAACAgMBAAAAAAAAAAAAAAAEBQMGAAECB//EAEIQAAIBAgQDBgMGAwcDBAMAAAECEQMhAAQSMQVBUQYTImFxgTKRoRQjQrHB0VLh8AdicoKisvEVM9IWQ1PCJGOS/8QAGQEAAwEBAQAAAAAAAAAAAAAAAQIDAAQF/8QALREAAgIBAwIEBAcBAAAAAAAAAAECESEDEjFBUQQTImEygbHwFHGRocHR4fH/2gAMAwEAAhEDEQA/AKNT7Ou6K1J6dSQDpDQwttBwFmsjUpD7ymy+o/qcC0axERyw7yHaKuoI1kjo0MP9WIMKVielG/yw04agZKogHw/vgupxLLVR97l0n+KmSh+W2J8nkcqZ7quyFhGmqP8A7C2FfA0UVxaA5GMS0pVrqGkcvLDSv2azSCVVaq/xU2DfzxFQy7ll1IyFCJ1CIEwZnYYzsySLF2X4Ic4QiIASd2G1rn0xfOI8Ay1J8tlkVQJLVKhABIF2JPTwnyGGXZ7s4mVZFViWamzO4YgC67DaBtf1OKl2yzS1alTS2pQiojT1vNhf4fecGtiyO/U6RNx3tLTq6qdKippKw0PAUtHMgCNJvG3XFFz4qUmINMVEN1YATHKR1/njl81mFtAceW/88TU+IiohVgVdPFcR4fxfIwfScI5NjUl7AiVqbeEKPgnYdPznDGlw1KtRFKrGlJMbDQJiNrTfAZRWUtY2In2NhzjDrhtAIKlYk+JEUTsIpoWI+n1wljirtOymoAmhY5aBfoLXED88c5kJlKXduq9/VANQ6bUl3FPb4jZm9h1xPlPuVbN1F1uSQlplvIcqaCJJ3MDqMCZWutRiWfUWMtPMneZ3wbpCqNsDo5ddQIA0t5D9euG2T4OHp1aaIoYwy2sGHLykWtiVeB64ZCUi0ctyYjr0xbexvAq1TSawFNb6WAPiIMRe31wsblwO0op2ebjLaDFWmFMwCQIJ8j+mD6+XSAAgJi40eu9set5/P5OhRNLu0do8SEbHzJuSL7fTHlXGMnDqaRCAKIU7eQncfXDSVYsEbeaIK/AkeoreFUAXWIG0cvM7Yl4gtMnuwiAxLQo8CD9TYT5jEtHOGoZCkgWA5Egbk9P654MocIqOrSo1ORqLbQNgI8779OmEV3kLS6FcTKKxnSsf4R9Mc/Zl1uulfgJAgfhGr2MA4ttPswBBd9MEbGB/q1Yw5XJUX8Tqakwd2M7RuQPlhsitopdDQ5ACLq8lF/pvi0cPB0QcqpHU0lEe7AYZNxWjSlUUyDBCwgty3GNZTjJZz90ERQSxmSegGkCSffGdMFPsC5fhpIJ7miGkaToUhY5gKpE4IrcMDuWKUVLb6aNMX5m4YiekYr+f7T1y0KdAJ2ABjyk3nHGUzdVqqaqjMNQsSY+V/wA8Z3RsNjurwmiplyimIsqD8go+mBK2VyS20qx3jSPzAH54QLUa9gen9Az9Maq5g2OxHtb3AwNrfUPp7D6kcnIBy6xIklF2m/W8Ysaf9KpVHptladQK1nMCRuDASMUBc56/KfywZll1TVcgUwACTzIsFGDG4me1noOe4zwzu9NPI0ZaxIoIdImGbYEkC4xzwDg/Ce4V66UiHqVFpu6lWYAz4tM8iMea18wGO1uUcsc1c+8IoYgAsd+ZifyGHUn1EcYrg9WTsjwerXYL3ekUwfDUgSWPXyG2JMx/ZlwxlYq5EAmQ6GPpjyN8w1jqM9ZxG+aZrNHrht3sBo9S7Of2ZU6mXSprKaxqju5sdjvzWMbxSqHaCpV1OSwlrAMQAAAAAOgAAxmDjt+4lFOW0YIoLIaen6E/piICwwZlRP8AXqP1xpPAIrIL4cH8HWSb/hwOtFTzwbwinpqkf3cLJ4DFZJuD1qgcDaeatGPYsh2W7ygh+0ay6gkOqul+XI/XHjX2Y07Ey52n8PUkc26dMMOF57MINFN3RvwFWInqh6zy87c7ZNJ2PmqLdS7UsddJkJCzQbSRtMaQDy8Nr4VZ7IirHcZhUNzpqqRNgBfaAFjCng9Ul6rsCW1BzNjqAYTeJuRgPO1Jqtpq6dPhggH4Rp5ek++FtsOBhW4TnUuaOsfxUmDCPQX+mA6XElQw4Kkbq6kT1BB5RaMSZbPVqdw6H/MVJ+Y+k4Y5fjtarK1KAqr/AHl1fmNvfAfuhk30YpbLAMwpJ4XWQw2IMlY5arEW88WHP5MutOhqAUKO8YclWNRHUloAHPA3E8srrTNJRRKMSFmVvvYSQZvhpl8qagIBABI3YAGBYSJNr8tycLuXQNdyvZviXj+8ptTVQFQbhV5CevMnmZOGI4RRqoGO5uGSZHuN8POH8FqGqoanpQkA1BDx0uCT8wMWDjNHJZQhGJetEhWaB6kLAPoMFQvPBt3QS8Aq0ctpNUF7QAxFoNjf4ifX2wRx3tYWVgp7qkxv1J5jUYWDvHrhBxnM1FqaqHdIGE6NEDnswv8AnhM+fdzDoZJ+KQUnltsJt74G51SDtvLGFd0qDvjFSPDqLX6geAEHnc4W8Vd0FioWATCLIEAxc3t6Y3kGpv3tFJBqKdrQ6yRbYHcYnqdmM3XCugptTKJGt4nwKDZbi/XBUW2ZySRrhXFWL6aRIpAamdkAIUAFrC08ue4xAvG61V3UOwDq2iDERcAR6AczfDOnwKslJ0amlOVF0YkELJ0wxkScKsjkW1akUkppb5AEz0t+mA6TAsgWUos1VCxJOpbkzzHXHfEqBNdjH4z+eLauRy1ByrtrqkjQAYVZuDP4iB8vPCZ+HFsxCvdnJM/hBIkzGwkn2wM2NSOszl9dSQplwpt1IE/6pxviihFFJDdTcjdnNvW22GVXNg0xWVNLHUlENA0rJGv102+fXCRKbUxrc6wPhOqeR1GTvA5+flOM8Gq8oC+87wJq1KIF7gnc78riPLDSlliCDoAI5ibfI4V5OsdQJpkcxFpkzb0FsPaWcBkEkWO46Cdx6YWXYKXUR1cnfbAVaheATAuY/rfFnbMKbLDMdgPPa28Y1S4YjAzZRJZup6/oPngpsEqEXDeG6wXqQtJdzFzb4QeZxDxTNmrA06aa2RQdv3OLBxCjrAVPCi2VR+Z88KqmRYdDhtysShC6D/kftGOHO3l5/uMM61GNxgKpS5kb7D9fTFExGjMzICeag/PArPY4MzySw8lUfTAjoRhkBjHhb+A+vXyGMxzwz4T69PIYzDpCWAKdvQYJ4d8RHK3+4YHSLc7csE062kggbfXCPgK5IwLgDfDTJUwrpJvcN0Hl5nENBCxMFaZPNifoQDGDqPACw/7iHoFdf1IwrGWAN69yN7kWwQmaP8I+f7Y7bs/mAJFNj/hEz52kYDzGTqJGpXF+YP8ALApDJsYVOKTUVgsNbV/eggj+fXGfZabXaJ3/AKjAqZQ2bvVXSZAKNb3HLEtclZFj6WH+q+FfsOl3RJlqp1aaaIPPf8+eGtVai09IOpiSdRHwgfhEelz6j0C4BT1lQ0yZYnou5J5X5YlrcRL1D3ZIEGOgAUx+hxOXIyoAqU5I10lcMTfmDuQCYMcx7jlhpwDMJTqrC1ABLaHLaSAJIv5A88ayVQ1E8RnxG5FxBMH+Xrg7L5lDUI0eLQxJUnbSfkDyxrvAdtKxxxjtulVE+zIqVAfFJAm3JkEiOkRgDM9qSVAzGXXMLsdSBo9xe/UdD0wjC0aksVIRY1SBc9Ad5P09sQ5jNq5ZddmtaRoAA0wDsFtbpq64fc2LtVFiztfhtRkFTvss/drHdtqWIsCrDEX/AKWWtP2fPUaoGyN903oZkYRcWQqwJsEo0h5l9Nh7bmOnngHKUIOrlJn9P66YLYEO892dzdB1dqTKAQ0rdZnqsz1vgt8j3lcFZUOFJibLAv5WBHyxrh/GGotBesFHSYNuptGxwzzXG1WTURXNWBAaCyqNxEH4jFvfCquQslz6UqZ1VS1Qmfu0khAu0ncz/d+eFOd4hb7uotPwjwaZkRIJA8RbSQJxs1ssxgVa+XJgjXDqZ6Frj5zhgvZd3ddXdmnUAAqliLQATDAHlyJ5YNNvAU0uRXQqM/cNErsSBMEE/IRpvfB/COCameqp8LMULHbxHxCZsdIKxsNU8sMGXL5TwUw9QgX7xSFm10/iG3Mzgbj3E6lQCm8zAL6DA1SLWjYQJi+DSjlmtvCGGayeU0Bav3pgFVQ6RS2UAN5fKI3xSOJVoYKIZLKNtUbtPI6r9N9sP+C8Mq1aNSrModSyxC9dusnT7TjdXL5LLVAQTmWC2UAinzJ8zsLW5zgZeTKlhFbq0xL6YUgwed+c9D541RSahBUx3RJO1isW63JE4acdzVTMQO6C6QqqUSOm9pMGd8SjLOoQvpAYRBN5mQCvRVj1MjC8D2hbw/h58ZnQSBrb/wCNP0JHLp743muKmoyUaXwDwqCbtyk8umDc7lqjL3dNX0X1MRBc28RnkThTT4HWLE93AiBJHX1wyQg9z/Da6QxokKRYreenwkwSPywtrZkCAdQMGQQLHpfyj64ZcJo1hW1NXOX0R3ZBV/WRqBmTgrMVq9RhTqNSrhX+7DEAt5kxqv0wu0NorFWmSNTAXMKJ38z5eXPAmYUSfzxds7kcu+hq1BsuDJLUnJBtFg4/XFbzHDFd2GXrKwFxrIWwgnUZgfPDLAuBM9EEmd7DHLZBVvUJ8kG59egxZstwDMd33q09Wo/GkOelgDIn0wizeU0NFQ1A3RkIP1xRE2jrJ5xtJ0wgmygDy67nG8QUtF4J3xmKJExXTrLA8AsBcFvynHdGpT5qw9G/cYxaACg95SNhaWn/AG4nybozBTABIBYAmAdzAEmN4wtmDxxkd0KRqOyKPCj00OnfZgQQZJvjrL1KIUBc1Bi/eUma/QGYAHlgDiy0krOtFmdAYV2XSTYX0m4vgLUDyOMEsDPItmKB81d6bfUEYlq8UzCjUteIgELVkHzF/nbCrJcMJQ1HQhdxKm/vg2hRpMbsbdFNvkIAxOUq6DxjfUe0M3UqUpJepVmNPdUmWOpeZ+mEmbar+KiwPICnAPlt0/LErcMQo1Sm4hImTpa5gQpu3ttgem7Fo71rDqbYG5VwPtfcbZGqEy7M4VdZIbrsbC5uekbYmpIlNVECGUkEOGtHONmuLH9MQZLh76GqqwhSNTmDBO2+OzxCrH/dRo5QnLntiTlFlFGSNZagCtg2qSQWSALmJi/74Kp0FpoSagJ0soN7llIg26mfIYY5fJymkqhm7AqB7Wi8k/PEFWnUNNqZACkiUBMTtMBonGtLJsvAto8FrOCKUaR13Yk3aJBH8h54XZns3mEJ102BZgbU3I+YEYZVctVZWfS2qDAVo+GeXO4j3wVw/hGbOsCsAeUsxgGZ9DikZXwTkhPxCi1TQGBXQBTjqQI1ctwv0wZRBRDoEajHMm5g7iN8ds1RyoaobGb0zy8w2JxWZherT5GNDbiOtjHrywl3mynHQGdxpXVo5AyIibX22x1SRKiqzHV4QgPIDYD13PzxNmnKrr1J3mqbKY5Qb3J8o5Y7y2moQH7wgTeALxtBkmcboajVbLqCVLFj8UEn5W6dOmOOKZ6qzKsau7UBNU2HMCCOfLHVfLJqGk1YM3KifMiJnp8sDvQAJ11V0C/iUzM7m0bfM+mMk6MGVuI11DqfhnaCZAPrvbltIwxy/GcuX0igzg21EhWG8t0EAbGeW84SV6dUyabIbSNTKvU7GJ9sCZelUFQmPDsNIHJvT194wVaA6ZZO870u1CuQtMB3p1VCwsj8YMEG42G+IXy5phHNWpmBBZlSyizQhYeIHaTGE1ZirlQY31SNtrnkcRiuygtq0mJtbreR7fLBs20d5mrVeAVSgkFxuZXbVLSzCwIHWeuITlUqNTal94qkh7gAqLwROv8ADJaQd+WA24jJJIV/h0sxeQBvIEb35mIwf9soEyQ6+G4DNpBvpN/ERzif56zNGZ5ATpqPTV4KhKC6p8I5zpnqSSdhhV9gakNDCC12JI8R2iNwBbeJMnB1Fk31q56M7IOWwnUx8pwPmctIv4zCm5dV9QFBL/MYBhPTy4VQ7LLuxKKNt/jb05DDD7bUrMUqeONarrAhVBAtsbdJ9MZWpMDqYhVX4lWQLDa4sSRz88cV8uSukOoY3JO4+lhggQTSz9Sn92j1dM7EkoRyGhvwxOJXzy1yBVoUam8sgNBrSbn4It/U4CWlsAyMOciZ8trC3547qU6DU2LKFqRYJOnznUp6/wA8ZGZlCpTUJ3davQfVDkrKgHdlKeL6YL4lxjM07nM0M3T0MPFDmCQCCHAYEmDbp64Snh4YEpBi5sZUHYQJEeeA87k2UDVpAYBlJB2vBBi/PDoRjL/rFByWOSpqSbhHZR7CTGMwno2nSbT18h5YzFESYuyuXkCWCjqZ/QYZ1OG0kXUK9Nj0UmfyGLX2P4OqKrP4rbKJ39bbYYcWq5SshAfRpMWpzfpAEzgOwqKPM2Umwab/ANb4b8N7PGqL1KS+TVFH64c8O4rTyjsqOWQrOo02+Kdvpjeb4mKw10nAck6goKmLDY+mFlOho6dvkccW4YtbJ0l7009EfgmbRBhhbnhRluwTaQxrUyCJ/FMfL6YZdpsy691pYgNTWQCYO242wZluIMM2E1fdkyF5XXliHmT4L+VHkpWayXcMQpUxaZQ/nt7Rgvg3B62ZEmoTc/E5vHmCbYsdfiBWs2oAgM34FmOXKcaocROoOEpgkSNgRPLl1xvMCtIRZns5mEJCamiZ8Qj2k4no8IzC0i6OTtKArPrzM4stTiTavCJ8xe/PY4YZfNCoNVUwZgAeHkNhh1OLdCSg0rKLwvhWaqtpMpAHiZY9N7W8sNTwDPnSodWQTALIBBNzBi5+eLbUqBl0rVMoGCw/OZv1vhjluOJRpU0ca3g6rgxeRc9RfDXFci0yj8ToVU7tsrqX7oeB1kk3JPim5tfywRms5XRWPcvSOhiGDi5gadtzMmMWfKVBWcpcayTsLbmJmcMq3CbLDKCLAxsYN98JFt/DwPcVyvqeX0EzSUhWIUgcm1XPmJ88TUclnIVwg1MJK2EC526eWLzWR8uYOlwbzMeUc8BUlZySYkkwAeXL6Yzj0SMn7iBeF5h57xQpClqemIcgG3kLHfEa8OzNULGWHOTqktFzFrW/PFkVKhaY8gQQbbdcEVqr5fuyAx3soJidwd/njLSvoBz9yp1MuynR3MGJVdWy78xf6YirZHWNYpshUaiFYanuQQPIHni45rMNVYa5UnmBFo8xfA2czS01hWLMTyi0HnG3PbBnpqGWaMnLBUlWmSFrGoigbMVvIvJFwQdvI4m4lkqSFioYIsSwMzIMRedz0weaJcgVaYIMTNO55C8TGGedXWrBlpadIiUNoMjqJm23PCQe9PA8lXXJR6YQjSjOVJ8Q0tEzt/PE1DhnevU0X0SWs1oMNJg7G3rGLDl0UwtNKYJMRpMesR4ScHU83UpgoGUSCCBeZMmJ2kgcsNGUeRZKRUs12erBWYIziT8CMZuLSOd/nHXAv/RMwYH2eqpNiWRwPmRA9/LHof21qdCmKXhXVBUKLsTq1bG0gcsSZniteqhptqIf4hoBhbQfCNt/liilCsiNS6cHlOZ4VWHxUqnh5lHidt4iMF5vM11grTemqIimxghQLmRF98erV+J1XRqVQwjqVJ0wdsLeI5l2onKVqiCmUCwinUADaSWM7A7XnBk4ICUmeWNxMFfEJbVMh7R00xEzz+mJcrnKbMOQvck2HM2ubYsuY7FUW+CreJaRJHyjE1HsrRRO6bSwa5fZpOxBi3pt88Tc4rI9S7lWOZAPxSJiZ/S+D61el9mXTeoXafHPh0iLaY3nzwbV7FUwhYs/VYdTIkgSNAjY88BUuzFCog0V3DaiGB0mOgtecNujyCpCqpUBgagtt9VvpfAFGoQ6+JlEg6pmL7x1wY/CkkjVWBE7odtUdPWfPHfZul/+Wg1EhdZhhGwIG/rOHTVCSTXILRCkSob3H5eWMx6DmssG0m48O0eZxmKJEWys5ShWpL32w0KVnS34RFzJ+owqNZhq1BrPMhoAYTF4Pni1U82/dKQFsqT4BA8ItOuTv064q/E3pF3ioVUn4Fp9Nt3sfnzwvPA7wsm14gWdZ1AbEEmxkm2w54PRl0+EqetjNo5EC0EGxOFVEUn092mmXKwxm2kAe8yf2xzmOGMjk2KhoAW0+hIERfluDhZaSkho620tPG6urubf+2t58v5YzK50mulRp3v7EDCfMcOrpRWqKjb/AAP4j5GRaI6DEAzlWkxSpSOpJDQNpveNrXxzvRmsnTHWhwywZuorVHNjJN4jHHDiPu2I2C3+U/lhTkeM04AJIO0fzwRQrKxoEEGAQbbeG04m4tcospRaww7KLCubgipv5EicGJXZSCGsBqgjmD5dRgHIgaaoj8bQQeYAIODlAJWZIKGxjqu0euIy5GCOE60fWxEk3UDqJImfPB2fo/es8zqgkDlAA99vywHSpeI7WNuX4V+eJaLMxJdQDsNJn52GBeGibebG3Z14r0z4hMjlzBA2xcm6X5/19cUbgpiqh/vCbHkYPLyw049xOTpGpQrfFMTPKP3x1+H+E59TkH7VkjMUQPhKPMbWj98Lq+ZNNHcbqrH6YsXZzM6ywdpkDTI363j0wz4twxa1KpTXTLoVkoLSIxfyLtpk/Mp00UabSu/ocH5vNg6BqhgBIB8oHnhFneM0aNSpSfUCjFZ0EgkWtE2wPk+I0e9rM1RVJKadRAkBeUx1xw7ZxTwXwy6cBzb9+ilmIM2LHoeWIs7nqgqvDtGowJt0/TC3K8TWkS6upAUkkMLW8sbWpr8X8Vx73w291V5Bt6ll7NVO+L94A8AbqvU+WOeLIsAAKFFRpXrG1vXHXY+Iq9fDP+rCrifEF7/TImWMReJIknpIx0bqgrEjG5M2tVVYRRpGBPw7XERB9cHV3RNFQRpZWBQE/FzaDItOE9WoC1iDK8j0P8/zxE7fe3Y3pjwk2FzfyJM4Frt1GaCyKf8AG4afhttG/LYxifO01akXR2+6WIIjV7hvLCs3q+lMfVj/AOODnzASmRPxEbCSbge2+NtjTASPRFSnTQVl1AmdQbn5kcscZrhVCqZFU6iZ+LY9F8O0YWcQcikStjKifIsAfoY98G8Mpaqii+4xlCF1XIdzjlMHbhnc1WU19QiNLaue82jAXEss6nUtRoBUBSCRcgWJJnfB+dIbMONV9URI6D3xWe03FmWrWpqFKhqZhhsx6FSJ3nyjnia09zaXcotVp3L+A3jXGDoCr0UTFt3JWCP7wwxpZGgFAC04DE7beY6Gy38sIcvkS70k3AZC0TfwrIEDcQSQYsDE4trcJp7w4jbxVMdsdKkc09S3wBHgWWP4APR2HnyYdJxWjSoZfNVCurwKRdpF7kySSIA3nrti4Pkk5Owja4/+3rir9tMulKk7KTqcMSNUgmApMaiAbjaMNKFIRTvBZEpFlUgKRHMj1xrCvOcKA0jWwhFEegj9MZh6ZK13KVleM1wKaVFVKbaV1tT2FgW1G1hfHfFeFIuoJU74ygDKAN9hABDfCbg8tsAPxerUpd0Vmy3UHYERbblgvLZI0z93WIMKylSYIJIgi0G2JOkUWSJOAsysVVhDqBqsfFtMmR7A+uOBkq6MVLfCQTfV1hp2gQfPywTn+I1WDh4GsKGYSRO6mZ8J/bHVDhVbQWp1O8OkeFVkEaogEWtv6YyZmsjNc/UMIQlQtuKavNtjBETttjKgZ6tWprKMKs3ifgUbG88rDnyjHPD+F51GZe4MtJmwB5bkiPTB9LsLmnYlnpoNwCxN4A5COWJqUliizjB5QqzvDQdTBFLBE8MaR+IEgWlgQP6tgHM5SkVXuwQ8HUoMdepm9rSeeGGd7O5igZrI2m/iW677yNvfAeUeIPQmfMSZ3wNwNnVAdc1qbkyRqvYggzYGx/4wbk+MugBM1G2Ckwsc452gWxDVTvXhSdGvrsDtvttgqlwFiy93UEk6RI6qxP0BxpeVJ01lhitRK7whrlO0qFwCjAsdythbrO1sF5DjtGpElU8UAE3M7bgH8/XFW4vVFGrUp6SCFgMAfiKzJBNrkC3Q41mu7Kl9IYAxN94BibX3xJeHi12Gepk9H4ZmFDqdUeI7+p643mfG7EXk8jI/PHnfDmVz3uru+70eEMYNvhFrWWD1xFpdXGiqJWwGoqY3jz3xoxenhjxi9XMf4PW+BFhUA5QbRiypJ5/IRjxzg/aPNUaoNRmamSZGkGB5MJPPn03xauLcXXW4qZtoYeGnTW6gDUSGA8RIBuTzx0Q1lVIjqaE0/Uq/Mp/HMs756upYooqM2ogi2sA+u84GzQZnJCq4ImAyLYFjZSZsInfD169Kpp0ipCiJeoSxuTdl1HnzOCqC02MAvBsyllMjmJgsPfEHrRfUv+G1IxuvoVrK01AYlUvqupU+EyAsqYMzB98TIqd4BTatTHk0fiVQfC8fim4G2LkeBZFEVe6qJN5V9Xz1ftgKv2MouZo5vT5VE/vA2MiNo2wW03TYIvavT9F/QBwjj1XLmrTR3cM4SSQWBAJkeV+czbAuYy9KqxNQ1NTc9RvPsoi+2LdR4JmaQ8BRl/uEfqBiXNcEWqDTqPlySp1I1mk/CQWE+dsTUbxlFFrbeifyKdU4SyDQK1dRa2s2vAsNUX8xjiglVGL06yl4CuzgHUBJAIOnSRJFunU4c1exjZeGCNp1D4KjERM7aiJ6WwlztMrTqP4jDIDqckkatMk21Hax6bWxVeHa4Yv4mL+KK+WA6nncyGLaaTkgCxcWEkRpDXkn6Y5zfHasoxpkKFIZAx3LC4JAB2G8c8L14ms+NHBU3DLsJtYiSI5YJ7PcQpvTSnLmqqS0E3jfYjriNaiTspu0L6/JoJqdoEdNJpVwSVPwSLMCbqTyGHXAuNUDU+P4QWIZWUgAXPiAwmztVQDpWoX6GmD8yR088aziuqwCbg3UnyHJiOeGhKW5YFlp6e1tS/Yj4jlqLO1dI1sxKur3ktB9DBOAeK5YNp0KAxCljq302BuBB+eG+ZyyGgrClTDtUK64Iga4X4bddwcA5PL02asutjrqhViDIV/EPQC/tjogmnV9f6OVtVddB32YyUanNMAkkQWJuDfny2nyPXFk1ECyt/lY/wBdMA5bh9MCEc+/XriaqKVNgKj1BvBp8ogGfli0pURirBeJccWjGo1Lz5xEfvikdo+LpmnoorzLBSCmndlm+xmB/Rx6C2Zon4c648qiE/yx5txnga5XMUKv2ilWpl9R0AgrpIJldxaMIpOTGlFRiW/jGbRXAbV8PL1PXGYo/HOLCvV1I3hACg9ef64zHS3khtTEmSd6YDK3tN/XzwyFE1zrplEb8W4+YHP1wHkQyBmSCqxKHmIFx8+WC6vEEqOHB7pouw3HUED4gbY43ydC4p/f5HfC61SlXC1AJvfkdINxyP8AW2PQeGccE6XHoV9uW3PljzTN8aYqihVAQm6rE+d9rcsNeE8UDlZMEfyxLV3p7kX0tjW1nrClfKDjkcS7qoqAHTpknp0E8/fCerxFArCZOm4UTFufTC2jnmUHmI2Jn5YEtWKaCtNtWXVuLqR8JPXaMU7P9ladas9TVoRzZEUCLCbmdzJ254L4dnxUi14Bj9sNaak7D6/zxb0yRJ3Fi7hfZjLUZIQsTuXYmfaw+mJc7wOhK6W7tgQ0DbYjntudsMHraR4io9ThRnMylRvAdQAi1/yxPVkoq6GhfFnWY7E0swdVVix2BUAW8jfHWY/s0yrCAXW83bVf0ODuEJUWdwD1t9MOlrXvjQl6eKBJZPJO1HZv7GxphwQVVwQIsO8EQPTrhHWyFZmOlNV9hvfY49C/tFyK1XV5dWWnusbS8gjmDPLyxX+zzwNZVah+HUDeJ6dRtO+KRks5BtfYH4H2ZrQCSqjSwKBvFJmCJ8M364ZVuF16CaiGCKGLFmFwFN4AH4oHO04sfCHRiACVNhBvvf18sPKuTXxKy6wVghrCOmD5UZ5aCtbU01ti2eeUOHlgSUpgC8oxU/6dP1xBnsrU7zvqZZSD8NipMek7dZw+zzBKtSmAAP4RPQT588CZdZLrqYAMwA3/AA79Sb44ox9e1/M6nrenP3+gIvHaw061D8ukXt6/LBtHi6MBIKz7/lce4wPmKJhdvjpqR08a/SD8jhRxCnUXxUyrKFUssXuWggbn4cUjox1I3x87IvVUXnP7F44Hm0aqkMOpM8oMSOmAu0vEcq9UmA7WEqeQtEi0+WK9QoVtS6qYFJlXxsw0wVFomRG0Wx3X4QtJWqBWRB8T0XaB5lWBt54eOjttOmFaleqLaGOWr0o8FStTPIA6hz/h1YmfgKVlhc3l3JuVaUMzPleecYq9GmpA0V1aGn7xTf8AulkJt8t8dpTrwZUVBy7pwwA81MnFNkV3X6/8D5mpLtL9H/o4zfYrNoGIFUhhDFaqvIH+K/1wjo5d6FVqg52AcMse6g+WDOGVcwXKU5UxMaikjnYECcbNKvqeFmoIGljIvpLEkWsDhXB7XtYY6kVJb4V+V/R2jacbXS7VaVYFtirEiCu9muLcxzGJshxSnUKikx+EKQRFyyeQ/CGwAM6aaGmaWsaANSN1QDbePPBfDX73S0QKWnUDAnwvsI2uN8bRh6+OCetiAwpZTMlaSkr3BqrFxKleoF974bcFyy1Gd2/jKqdQay2JBAG8Yjzml1pgU0UnUpKgSRKST1O+CaGXCIAsAbAC0D/nHRFdTnk+gzoZESIbz+WEvG6ZFQSfwA+klsEvmGRWME25Xwj4xSFd9RZ1I0p4WI2idrczvhNZ3gbSXUiqNf25e+NJwhayEvqkMQCLRYT64Fq8PqA+Gu3+YK36A4sfA6xp0VVoJMkmNzPTlaMDRj6htWXpoo/EOBii+lSxBE7e36YzFg7S5771YgeAfm2Mx0NnLZUG7NVKenvjCtHiWW35cr+WGGf7KotTLpRqFu9D3aLFQDaOsxGCv+umrS0vyUWUC+3MzHWwxXhnGWorIxBUmLzE29McUZSbOhwSQRX4eaTLSzCaPECKl7ibiRuI+WHPHOzVOjS+1ZWqfDBgGbSLg7+xnBmdJrcM1uxZtQJmOVSPywpZMxw9yabiBfSbhh1g2P5jFLTQKdkb9oA41QCw/wDkJMjnEWB8jhtkeI06g0o0luXPFa7ScQXMstVKYp1DIqBRY7Q3mT4p9sLeHo5LFDBVS5vHhG/vGJy8OmsFIeIknTPRcpVhRyIjFm4bnUICloI39emPMeHdpBZKgt/FiwcN4ijmoVNtdp6QPpOOb1aWS8tupwXTiNBNOuAxBFjcYkyObVhaFPT+t8V9sxYAGxO0+RP6YkyVTxDybG/E+rHAnl4LGaoUSG25C/8AxiT7XIsPn+388DlwMCvn1tFz0F+fltjplNLliKIzzXCkr6TVLGFIhTEzvhLk+zdLLu1Ja33ZOru6igm8bNYHDinxHw/DcW36YT8Sq62Oq8jCSntjaDtt5LBleG06Z1KsncEyflyHywYwViJW/wDXTFOy1epTjQ5A6G4+uDKvEy4Ck+IXt+f1xoeITdPDM9MLzfZUVMwazVXKndIXyFjEgWwTX7O5cghQaZM3B5kRPi3OAqPGHWATqHn+++GFPjaGA0r9R++KqcXyI4sEXspTEHUXbw/FYEqZUwOc+eCanDUgK9FDAtAFh5cx7YY69tI/r0wv41mShQiDvv7YdUlSBTYHV7I0ag8OqmeV5jbk09OuK7254XUoZUIpDhiVIFjG89I5b8xi88Mz/eqfDBFsUr+1ZAUoBmO7wNRE2WLwfrjOKatG3tYfBSeF1hUWrrKo/dOtkVQSY0jwxLEzeMDUcrVdwlLxMfwkixgSZMR/Qwf2OoMtc6l8IWVMAiZW+pecE/M412t4tozVVQJUaRI6gCZjf3nBUnHAGlLIRw6jmlcpWp1CQraUP4jBjSTbpcYnzldaSVYqTqLKeYnSPADeR4Ym3PEPZ3N96Wl6mnSVsTPiZRC9J2t1xFm+GstBV06R3hEEz+JhEi0wBjUpO+HQd8oquVZmey1IQdYDEkQrkbQDO6j5YY8Eyl9FRyQSfFadIC26H4umE2bFB2LKlSmDJDal8R35GdR6Ryw04OwYLEmGks25Gox/sGDo6a3WnY2trScNjX3+X+Ft4dU1OxanpRNQpyQSZN2tcWAtg+sEgnoMLcs4uTsPz5Yzvzi1HNbIM9nV0KgUeN/4o8rW9cVSl2hpeIMxU6mN5/iMXAjaMXavSRmXUqkqszHOJ/XFb/8ASmWbUdLbfxHqMR2bnZTfSIRxSkwlaik9ARiw5fLkopg3E/PC/J9nsohH3KN/jlvzOLNSzawBAgdMUjDaxZT3Hnna1CtZQD+Af7mxmGnbQI1ZSB/7Y/3NjWM3knZRsubb/h5nAzvBHrhjwdKbNorSh2nofTljfFuztSm8Ahgbhp5efQ3xy2oyydGXHBAnGqndHL6gEJ/WcFVVLnUzksIIMyPLfCLNUGQ+IR59cNezZD1VQ3BxtSoxsbSbctrN5mi5aXVpb8UG5xwAaDEujDUjLcROoET7Y9FSkEAC/wA/niTjGWptlaq1ACdOpSYsRzBNgRiOj4rdKqwPqaSq0eRmgwElTpmJi09J64ny7td1bSwjFjzXZ+tRorXWHpOsuBeL7MOa+f5YWVqdKp/2k0FhdSw0hpEFS11U+Zt1jHW1ZCL2ZGfCu0jFkp1gAdXx7DYi+LbT6jcQR9MIq/8AZpnFoCopp1Dv3StJjqrbE+Q9pwi4XxirlWKMGZRZkazp6Tt6fljh1vDdYHTDVvD+/wCz1hFUqCbyMQ0qyqOn/OK9ku0SVl+6mxi4jkMLM1xykpKNNeoD8KjUBHPmBHqYxt0rpIZRxbeC1vxASQoJk72jbzM/LAzVgT8QJFmjken154rOazT1EEHu1vqCG5HSfzxvKZruwFA8IG03H7nE9WMpRwUUCz06p3wBls5ObqC8LTHLqcQZDiINpHkNj/PEWRqD7ZV86Y/MYlFu3fQzjSLCKk3BkeWJAZgwR5YCZgWjy32PzxNT1SADqHnv9MPHUeLJuJddUfTCftBU8SDnBMf16Ybqu048+/tRSoa1EowEIYkxfUTa9zEcjj0ab4IWkXLgdQJSqOzAAG/yGKP23zX2sKGJpqrErCa9NhPeFTaREAC0bnE3Zqs75co1Y6yT4WIYraAeRPpiCvwmqh1GitT/APZl27t/Uox0k+hxWKfUnJoqOX4PXBmky1B/FSYE/wD8yGGGtHhNWqBrKM5/DUBDH3sx+uDEyvfMQvjdRJWrTalVH+dbH3OMq52rSGli6/3MwutT6OBI+WHwxVgDTLjLatS6YKSAZ3M84/hwVls4RTy66rmojQecnf5PjjMZ6aVZtJUkpGg6llQW58pHLnAwblOFI9OnbxsmhWBuvhAJA2DW3i0HA2WbdRYftNCuyCrl0LarOtiDtPrhFlKEPVNwmqVvvY/S5xFwbs9mKFSe9DoJ8DFt+RmDF+m+HlHIlUVTeAASOcC+E0tNwux5zUuCKkxCge+JaPiYDqcYUxLladyegJxZ4RLlnLt/3D5R8zgBW8LGY2/XBboe6J6sB+uAalI90fNvyGNEL4OqWYuB54l+0R1woqSDPTHfEKpV29Z/XDCivtVVDVVM/gH+5sZgHjVXVUB38I/M4zCM1HXFcka7d6CqsFWB/EQBa3P1wFw7ibkhajQAYuLoP195xacpkkFNSzCAo2xSc+gFWoUYWYx532x5+hLzE4vodWotjUonpOU4FRgM0OYmTef0j0wp4twfLUXFelKFCCyLcEc4HI/TCLg/GnChNUKDafw/yxnEM6dDEEzBv09OntjOLi9r4Y0ZX6uxYs7xVPCqai9o/CB6z+xxzVzlWvRqqz2FNvCogSBIk3J9NsU3hlQtBm8jF04RTC0XBNypkexxNry3tgWSUoXIYcOzRGWU76QbGYsT15YTcc4bRzNSl9lRaVWpq1pMKSIgryEybf8AOGvC+ELm8iqKxSoCxB5HyYSf3GEOX4TmctmMv3y6QamlG1AybdDMeeLKEoajd4dkHKMoJNZwS9nu0+ZyFTunnQDDU6kwPTmvqLeuDf7SXGaWhmKdODDB3UA/w6ZYbjeCfpiwcZ4VQrrFb/uAWcfEPQcx5G3pikV8vmMgwmTSY2P4W/8AEx/RxaMk3glJNYYl4YGlptpUv6xE252w14fxpKAA7oMjEligAI855+hxduyXEcm6kLTVapEMCBLTuPIeQEYJPYejUrvVqCEaNNJPCAYAJMc5vA98JKKbLx1Ht2vPv1RVRQp5ga8s48xz/wAyn88AV8s1M+MR0IuPny9DjfaPsxUymYPcd5YAq4XfqDFpH9DG8vx7woMxCsZBYC1jFx54lJUUi5dTlBO8YkLtTbWtiREtJkdOo9sE1cmHGqmRf3U/tiLSQQrLpPKefodmxNxtFFJXQRT4sLFwaZ2ndT78vcYecOramS4IkXGxuMI63CahEgEjnH/id8NuCdnxK1Edlggm0C28qdvpiXkZVAk1Rea9eLLBfks/U9BhNnM1Sqs9GoqViFlgwBCnkNrHngHiXFg/3FB4LGHqKb+x/XFd7DHu0r62JmofFBuYF78v721ueO6Lt30RzyjtVdWTZrs2N6TsnQHxL9TqHscEcEyvEC5SUKgTqdpU9FFtYP0wdk5FRVeorIfxgGY2BsCDJsNuZg4ti0UKeEKR1Xce3X1xbeuhHZ3Kfns0yEfaUqUTydTqX5r16Y5zdTXRYrUSooUkzba/Lw8tiAcPs5kGZ5ViVgjSx9L+u/LmcIMz2aQtrCvTJkaqZiRttsR+eJSqXJRNxqiv5fIJWptYqA7EEeiiINjMxi1dnqyd6lIqsjUVmRv8TewYDFco5ZqdAHWO77xwREFiSEVpmBBi3nhhwo/f0ydxQZj/AJmUD6Li8YNxq+xGbV8fdly0I3wtH+L9x/LErZWEnmTy6D088LadQYJpVyNicVoSzl6e0gH15++O/syimx21GOvnjr7SD8QB9LH9sS5qNCLIH4hPn7YSbqkGIszWUPdoFg3Jt+xvgGrQhACIuf0w5zySEtZVieU4HanO5JjbG08qzS5EFXLzgbjOX8ZMbgfkMWGrlcQ5vIagIM2EjnPvv7YcU814ukOPT9TjMM+02TKVQP7o39TjWFfILEOXzZ0kEn4dvkf0xAjkEsBsevkMbxmOaEUmy8m6RDBUax1Mj3xO9RtIdTtG8frjMZho5WQPDwMc5wZlC1qagIQrMs/C34tPl5csMspnZsfiix6jofPGsZiM1aVnTDFpDbsVm2FIDYD9hjntNnjWNPQYNKrJJm3hmZ57jG8ZhJSfmS9hIRTSQXQzLE6hIn8RMk/p88Ns3n17sJVgq9jadQ6YzGY54yak0izSfJW+OdjzTU5jKk6FGoqT4lHUHmPLf1wR2a7aMumnXkjYONx5YzGY74u1k5qp0j0LLVQ4BB8J+uK92t7K0K9OrWgq6qTaIYgWBG3vvjeMwGsjXR5XRerl2mi1uaEyDi28E4/RzI7uomlzbSRqU+lvzxmMwdqy+w1fCu/3gsdDJrSRnZ2FFQSQbwBvB+KPK/tij9rO2/2gClQVkoggtyLxysbL5YzGYEFfJOcmjOzHFtVUALNwTtJjoTF/l74sPYlGFOqGIY96VO8MdI8NxtIMnysL4zGYbaoppewXNyabN8UdFdgkhkYCowkBmI1QBNtIgz5gDbAtHiTqdauQTzvf1xrGY4NXlnbpK45HVHtOwUCsgccyLGOfkfS2HmRziVxNNiI3BG3l/wAHGYzDaWrJtJk9XTilaKTxCpGVpWEyWJE/xOx3/wAA+uJsjmi1RgPhpqiT1a+r5AKPnjeMx6y4POfxDWlVwQtbGYzDAZLTeSB1MYL4k81NI5QB/XvjMZicvi+TGXBznMyRVMSNhbHSZkEeJQfMWP7Y3jMGEVtRm8mGCDB9j+4wK+N4zB4dAZU+1JPerf8AAP8Ac3njMZjMYk3k/9k="/>
          <p:cNvSpPr>
            <a:spLocks noChangeAspect="1" noChangeArrowheads="1"/>
          </p:cNvSpPr>
          <p:nvPr/>
        </p:nvSpPr>
        <p:spPr bwMode="auto">
          <a:xfrm>
            <a:off x="0" y="-830263"/>
            <a:ext cx="2628900"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36188442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type="title"/>
          </p:nvPr>
        </p:nvSpPr>
        <p:spPr>
          <a:xfrm>
            <a:off x="245539" y="115910"/>
            <a:ext cx="8509000" cy="1016001"/>
          </a:xfrm>
        </p:spPr>
        <p:txBody>
          <a:bodyPr/>
          <a:lstStyle/>
          <a:p>
            <a:pPr eaLnBrk="1" hangingPunct="1"/>
            <a:r>
              <a:rPr lang="en-US" sz="4000" b="1" i="1" dirty="0">
                <a:latin typeface="Arial Rounded MT Bold" panose="020F0704030504030204" pitchFamily="34" charset="0"/>
              </a:rPr>
              <a:t>Possible Revisited Sector Papers</a:t>
            </a:r>
          </a:p>
        </p:txBody>
      </p:sp>
      <p:sp>
        <p:nvSpPr>
          <p:cNvPr id="17411" name="Rectangle 11"/>
          <p:cNvSpPr>
            <a:spLocks noGrp="1" noChangeArrowheads="1"/>
          </p:cNvSpPr>
          <p:nvPr>
            <p:ph idx="1"/>
          </p:nvPr>
        </p:nvSpPr>
        <p:spPr>
          <a:xfrm>
            <a:off x="689791" y="1315391"/>
            <a:ext cx="7825559" cy="4775893"/>
          </a:xfrm>
        </p:spPr>
        <p:txBody>
          <a:bodyPr/>
          <a:lstStyle/>
          <a:p>
            <a:pPr eaLnBrk="1" hangingPunct="1">
              <a:lnSpc>
                <a:spcPct val="90000"/>
              </a:lnSpc>
            </a:pPr>
            <a:r>
              <a:rPr lang="en-US" sz="2000" dirty="0">
                <a:latin typeface="Arial Rounded MT Bold" panose="020F0704030504030204" pitchFamily="34" charset="0"/>
              </a:rPr>
              <a:t>Market research and public opinion polling. Small industry –should it be included ?</a:t>
            </a:r>
          </a:p>
          <a:p>
            <a:pPr eaLnBrk="1" hangingPunct="1">
              <a:lnSpc>
                <a:spcPct val="90000"/>
              </a:lnSpc>
            </a:pPr>
            <a:r>
              <a:rPr lang="en-US" sz="2000" dirty="0">
                <a:latin typeface="Arial Rounded MT Bold" panose="020F0704030504030204" pitchFamily="34" charset="0"/>
              </a:rPr>
              <a:t>Head offices. To be included ? According to definition of ISIC 70, only internal transactions</a:t>
            </a:r>
          </a:p>
          <a:p>
            <a:pPr eaLnBrk="1" hangingPunct="1">
              <a:lnSpc>
                <a:spcPct val="90000"/>
              </a:lnSpc>
            </a:pPr>
            <a:r>
              <a:rPr lang="en-US" sz="2000" dirty="0">
                <a:latin typeface="Arial Rounded MT Bold" panose="020F0704030504030204" pitchFamily="34" charset="0"/>
              </a:rPr>
              <a:t>Research and development. If this is ISIC 72, we have no sector paper. No useable SPPI experience in 2010  – and a large part of activity takes place as “internal transactions” and within R&amp;D institutions not directed towards open market. ISIC 72 is not by the way not going be included in the STS –FRIBS.</a:t>
            </a:r>
          </a:p>
          <a:p>
            <a:pPr eaLnBrk="1" hangingPunct="1">
              <a:lnSpc>
                <a:spcPct val="90000"/>
              </a:lnSpc>
            </a:pPr>
            <a:r>
              <a:rPr lang="en-US" sz="2000" dirty="0">
                <a:solidFill>
                  <a:srgbClr val="FF0000"/>
                </a:solidFill>
                <a:latin typeface="Arial Rounded MT Bold" panose="020F0704030504030204" pitchFamily="34" charset="0"/>
              </a:rPr>
              <a:t>Suggestion for country reports - adding question to countries:</a:t>
            </a:r>
          </a:p>
          <a:p>
            <a:pPr lvl="1"/>
            <a:r>
              <a:rPr lang="en-US" sz="1600" dirty="0">
                <a:solidFill>
                  <a:srgbClr val="FF0000"/>
                </a:solidFill>
                <a:latin typeface="Arial Rounded MT Bold" panose="020F0704030504030204" pitchFamily="34" charset="0"/>
              </a:rPr>
              <a:t>What industries they have reported in previous VG meetings?</a:t>
            </a:r>
          </a:p>
          <a:p>
            <a:pPr lvl="1"/>
            <a:r>
              <a:rPr lang="en-US" sz="1600" dirty="0">
                <a:solidFill>
                  <a:srgbClr val="FF0000"/>
                </a:solidFill>
                <a:latin typeface="Arial Rounded MT Bold" panose="020F0704030504030204" pitchFamily="34" charset="0"/>
              </a:rPr>
              <a:t>There have been changes on how they measure output and price?</a:t>
            </a:r>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96EA2BD2-2711-4418-BABD-33CB5C8796B7}" type="slidenum">
              <a:rPr lang="en-US" sz="1200" smtClean="0"/>
              <a:pPr eaLnBrk="1" hangingPunct="1"/>
              <a:t>18</a:t>
            </a:fld>
            <a:endParaRPr lang="en-US" sz="1200" dirty="0"/>
          </a:p>
        </p:txBody>
      </p:sp>
      <p:cxnSp>
        <p:nvCxnSpPr>
          <p:cNvPr id="10" name="Straight Connector 9"/>
          <p:cNvCxnSpPr/>
          <p:nvPr/>
        </p:nvCxnSpPr>
        <p:spPr bwMode="auto">
          <a:xfrm>
            <a:off x="498475" y="1219000"/>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
        <p:nvSpPr>
          <p:cNvPr id="2" name="AutoShape 2" descr="data:image/jpeg;base64,/9j/4AAQSkZJRgABAQAAAQABAAD/2wCEAAkGBxQSEhUUExQWFhUXGBsbGBgYGB0gIRsfIh0cIBwaIB8cHiggGh0mHxwcITEhJSosLi4uHx8zODMsNygtLisBCgoKDg0OGxAQGzQmHyQsLCw0NCwsLTQvLCwsLCwsLCwsLDQsLCwsLCwsLCwsLCwsNCwsLCwsLCwsLCwsLCwsLP/AABEIALcBFAMBIgACEQEDEQH/xAAbAAACAgMBAAAAAAAAAAAAAAAEBQMGAAECB//EAEIQAAIBAgQDBgMGAwcDBAMAAAECEQMhAAQSMQVBUQYTImFxgTKRoRQjQrHB0VLh8AdicoKisvEVM9IWQ1PCJGOS/8QAGQEAAwEBAQAAAAAAAAAAAAAAAQIDAAQF/8QALREAAgIBAwIEBAcBAAAAAAAAAAECESEDEjFBUQQTImEygbHwFHGRocHR4fH/2gAMAwEAAhEDEQA/AKNT7Ou6K1J6dSQDpDQwttBwFmsjUpD7ymy+o/qcC0axERyw7yHaKuoI1kjo0MP9WIMKVielG/yw04agZKogHw/vgupxLLVR97l0n+KmSh+W2J8nkcqZ7quyFhGmqP8A7C2FfA0UVxaA5GMS0pVrqGkcvLDSv2azSCVVaq/xU2DfzxFQy7ll1IyFCJ1CIEwZnYYzsySLF2X4Ic4QiIASd2G1rn0xfOI8Ay1J8tlkVQJLVKhABIF2JPTwnyGGXZ7s4mVZFViWamzO4YgC67DaBtf1OKl2yzS1alTS2pQiojT1vNhf4fecGtiyO/U6RNx3tLTq6qdKippKw0PAUtHMgCNJvG3XFFz4qUmINMVEN1YATHKR1/njl81mFtAceW/88TU+IiohVgVdPFcR4fxfIwfScI5NjUl7AiVqbeEKPgnYdPznDGlw1KtRFKrGlJMbDQJiNrTfAZRWUtY2In2NhzjDrhtAIKlYk+JEUTsIpoWI+n1wljirtOymoAmhY5aBfoLXED88c5kJlKXduq9/VANQ6bUl3FPb4jZm9h1xPlPuVbN1F1uSQlplvIcqaCJJ3MDqMCZWutRiWfUWMtPMneZ3wbpCqNsDo5ddQIA0t5D9euG2T4OHp1aaIoYwy2sGHLykWtiVeB64ZCUi0ctyYjr0xbexvAq1TSawFNb6WAPiIMRe31wsblwO0op2ebjLaDFWmFMwCQIJ8j+mD6+XSAAgJi40eu9set5/P5OhRNLu0do8SEbHzJuSL7fTHlXGMnDqaRCAKIU7eQncfXDSVYsEbeaIK/AkeoreFUAXWIG0cvM7Yl4gtMnuwiAxLQo8CD9TYT5jEtHOGoZCkgWA5Egbk9P654MocIqOrSo1ORqLbQNgI8779OmEV3kLS6FcTKKxnSsf4R9Mc/Zl1uulfgJAgfhGr2MA4ttPswBBd9MEbGB/q1Yw5XJUX8Tqakwd2M7RuQPlhsitopdDQ5ACLq8lF/pvi0cPB0QcqpHU0lEe7AYZNxWjSlUUyDBCwgty3GNZTjJZz90ERQSxmSegGkCSffGdMFPsC5fhpIJ7miGkaToUhY5gKpE4IrcMDuWKUVLb6aNMX5m4YiekYr+f7T1y0KdAJ2ABjyk3nHGUzdVqqaqjMNQsSY+V/wA8Z3RsNjurwmiplyimIsqD8go+mBK2VyS20qx3jSPzAH54QLUa9gen9Az9Maq5g2OxHtb3AwNrfUPp7D6kcnIBy6xIklF2m/W8Ysaf9KpVHptladQK1nMCRuDASMUBc56/KfywZll1TVcgUwACTzIsFGDG4me1noOe4zwzu9NPI0ZaxIoIdImGbYEkC4xzwDg/Ce4V66UiHqVFpu6lWYAz4tM8iMea18wGO1uUcsc1c+8IoYgAsd+ZifyGHUn1EcYrg9WTsjwerXYL3ekUwfDUgSWPXyG2JMx/ZlwxlYq5EAmQ6GPpjyN8w1jqM9ZxG+aZrNHrht3sBo9S7Of2ZU6mXSprKaxqju5sdjvzWMbxSqHaCpV1OSwlrAMQAAAAAOgAAxmDjt+4lFOW0YIoLIaen6E/piICwwZlRP8AXqP1xpPAIrIL4cH8HWSb/hwOtFTzwbwinpqkf3cLJ4DFZJuD1qgcDaeatGPYsh2W7ygh+0ay6gkOqul+XI/XHjX2Y07Ey52n8PUkc26dMMOF57MINFN3RvwFWInqh6zy87c7ZNJ2PmqLdS7UsddJkJCzQbSRtMaQDy8Nr4VZ7IirHcZhUNzpqqRNgBfaAFjCng9Ul6rsCW1BzNjqAYTeJuRgPO1Jqtpq6dPhggH4Rp5ek++FtsOBhW4TnUuaOsfxUmDCPQX+mA6XElQw4Kkbq6kT1BB5RaMSZbPVqdw6H/MVJ+Y+k4Y5fjtarK1KAqr/AHl1fmNvfAfuhk30YpbLAMwpJ4XWQw2IMlY5arEW88WHP5MutOhqAUKO8YclWNRHUloAHPA3E8srrTNJRRKMSFmVvvYSQZvhpl8qagIBABI3YAGBYSJNr8tycLuXQNdyvZviXj+8ptTVQFQbhV5CevMnmZOGI4RRqoGO5uGSZHuN8POH8FqGqoanpQkA1BDx0uCT8wMWDjNHJZQhGJetEhWaB6kLAPoMFQvPBt3QS8Aq0ctpNUF7QAxFoNjf4ifX2wRx3tYWVgp7qkxv1J5jUYWDvHrhBxnM1FqaqHdIGE6NEDnswv8AnhM+fdzDoZJ+KQUnltsJt74G51SDtvLGFd0qDvjFSPDqLX6geAEHnc4W8Vd0FioWATCLIEAxc3t6Y3kGpv3tFJBqKdrQ6yRbYHcYnqdmM3XCugptTKJGt4nwKDZbi/XBUW2ZySRrhXFWL6aRIpAamdkAIUAFrC08ue4xAvG61V3UOwDq2iDERcAR6AczfDOnwKslJ0amlOVF0YkELJ0wxkScKsjkW1akUkppb5AEz0t+mA6TAsgWUos1VCxJOpbkzzHXHfEqBNdjH4z+eLauRy1ByrtrqkjQAYVZuDP4iB8vPCZ+HFsxCvdnJM/hBIkzGwkn2wM2NSOszl9dSQplwpt1IE/6pxviihFFJDdTcjdnNvW22GVXNg0xWVNLHUlENA0rJGv102+fXCRKbUxrc6wPhOqeR1GTvA5+flOM8Gq8oC+87wJq1KIF7gnc78riPLDSlliCDoAI5ibfI4V5OsdQJpkcxFpkzb0FsPaWcBkEkWO46Cdx6YWXYKXUR1cnfbAVaheATAuY/rfFnbMKbLDMdgPPa28Y1S4YjAzZRJZup6/oPngpsEqEXDeG6wXqQtJdzFzb4QeZxDxTNmrA06aa2RQdv3OLBxCjrAVPCi2VR+Z88KqmRYdDhtysShC6D/kftGOHO3l5/uMM61GNxgKpS5kb7D9fTFExGjMzICeag/PArPY4MzySw8lUfTAjoRhkBjHhb+A+vXyGMxzwz4T69PIYzDpCWAKdvQYJ4d8RHK3+4YHSLc7csE062kggbfXCPgK5IwLgDfDTJUwrpJvcN0Hl5nENBCxMFaZPNifoQDGDqPACw/7iHoFdf1IwrGWAN69yN7kWwQmaP8I+f7Y7bs/mAJFNj/hEz52kYDzGTqJGpXF+YP8ALApDJsYVOKTUVgsNbV/eggj+fXGfZabXaJ3/AKjAqZQ2bvVXSZAKNb3HLEtclZFj6WH+q+FfsOl3RJlqp1aaaIPPf8+eGtVai09IOpiSdRHwgfhEelz6j0C4BT1lQ0yZYnou5J5X5YlrcRL1D3ZIEGOgAUx+hxOXIyoAqU5I10lcMTfmDuQCYMcx7jlhpwDMJTqrC1ABLaHLaSAJIv5A88ayVQ1E8RnxG5FxBMH+Xrg7L5lDUI0eLQxJUnbSfkDyxrvAdtKxxxjtulVE+zIqVAfFJAm3JkEiOkRgDM9qSVAzGXXMLsdSBo9xe/UdD0wjC0aksVIRY1SBc9Ad5P09sQ5jNq5ZddmtaRoAA0wDsFtbpq64fc2LtVFiztfhtRkFTvss/drHdtqWIsCrDEX/AKWWtP2fPUaoGyN903oZkYRcWQqwJsEo0h5l9Nh7bmOnngHKUIOrlJn9P66YLYEO892dzdB1dqTKAQ0rdZnqsz1vgt8j3lcFZUOFJibLAv5WBHyxrh/GGotBesFHSYNuptGxwzzXG1WTURXNWBAaCyqNxEH4jFvfCquQslz6UqZ1VS1Qmfu0khAu0ncz/d+eFOd4hb7uotPwjwaZkRIJA8RbSQJxs1ssxgVa+XJgjXDqZ6Frj5zhgvZd3ddXdmnUAAqliLQATDAHlyJ5YNNvAU0uRXQqM/cNErsSBMEE/IRpvfB/COCameqp8LMULHbxHxCZsdIKxsNU8sMGXL5TwUw9QgX7xSFm10/iG3Mzgbj3E6lQCm8zAL6DA1SLWjYQJi+DSjlmtvCGGayeU0Bav3pgFVQ6RS2UAN5fKI3xSOJVoYKIZLKNtUbtPI6r9N9sP+C8Mq1aNSrModSyxC9dusnT7TjdXL5LLVAQTmWC2UAinzJ8zsLW5zgZeTKlhFbq0xL6YUgwed+c9D541RSahBUx3RJO1isW63JE4acdzVTMQO6C6QqqUSOm9pMGd8SjLOoQvpAYRBN5mQCvRVj1MjC8D2hbw/h58ZnQSBrb/wCNP0JHLp743muKmoyUaXwDwqCbtyk8umDc7lqjL3dNX0X1MRBc28RnkThTT4HWLE93AiBJHX1wyQg9z/Da6QxokKRYreenwkwSPywtrZkCAdQMGQQLHpfyj64ZcJo1hW1NXOX0R3ZBV/WRqBmTgrMVq9RhTqNSrhX+7DEAt5kxqv0wu0NorFWmSNTAXMKJ38z5eXPAmYUSfzxds7kcu+hq1BsuDJLUnJBtFg4/XFbzHDFd2GXrKwFxrIWwgnUZgfPDLAuBM9EEmd7DHLZBVvUJ8kG59egxZstwDMd33q09Wo/GkOelgDIn0wizeU0NFQ1A3RkIP1xRE2jrJ5xtJ0wgmygDy67nG8QUtF4J3xmKJExXTrLA8AsBcFvynHdGpT5qw9G/cYxaACg95SNhaWn/AG4nybozBTABIBYAmAdzAEmN4wtmDxxkd0KRqOyKPCj00OnfZgQQZJvjrL1KIUBc1Bi/eUma/QGYAHlgDiy0krOtFmdAYV2XSTYX0m4vgLUDyOMEsDPItmKB81d6bfUEYlq8UzCjUteIgELVkHzF/nbCrJcMJQ1HQhdxKm/vg2hRpMbsbdFNvkIAxOUq6DxjfUe0M3UqUpJepVmNPdUmWOpeZ+mEmbar+KiwPICnAPlt0/LErcMQo1Sm4hImTpa5gQpu3ttgem7Fo71rDqbYG5VwPtfcbZGqEy7M4VdZIbrsbC5uekbYmpIlNVECGUkEOGtHONmuLH9MQZLh76GqqwhSNTmDBO2+OzxCrH/dRo5QnLntiTlFlFGSNZagCtg2qSQWSALmJi/74Kp0FpoSagJ0soN7llIg26mfIYY5fJymkqhm7AqB7Wi8k/PEFWnUNNqZACkiUBMTtMBonGtLJsvAto8FrOCKUaR13Yk3aJBH8h54XZns3mEJ102BZgbU3I+YEYZVctVZWfS2qDAVo+GeXO4j3wVw/hGbOsCsAeUsxgGZ9DikZXwTkhPxCi1TQGBXQBTjqQI1ctwv0wZRBRDoEajHMm5g7iN8ds1RyoaobGb0zy8w2JxWZherT5GNDbiOtjHrywl3mynHQGdxpXVo5AyIibX22x1SRKiqzHV4QgPIDYD13PzxNmnKrr1J3mqbKY5Qb3J8o5Y7y2moQH7wgTeALxtBkmcboajVbLqCVLFj8UEn5W6dOmOOKZ6qzKsau7UBNU2HMCCOfLHVfLJqGk1YM3KifMiJnp8sDvQAJ11V0C/iUzM7m0bfM+mMk6MGVuI11DqfhnaCZAPrvbltIwxy/GcuX0igzg21EhWG8t0EAbGeW84SV6dUyabIbSNTKvU7GJ9sCZelUFQmPDsNIHJvT194wVaA6ZZO870u1CuQtMB3p1VCwsj8YMEG42G+IXy5phHNWpmBBZlSyizQhYeIHaTGE1ZirlQY31SNtrnkcRiuygtq0mJtbreR7fLBs20d5mrVeAVSgkFxuZXbVLSzCwIHWeuITlUqNTal94qkh7gAqLwROv8ADJaQd+WA24jJJIV/h0sxeQBvIEb35mIwf9soEyQ6+G4DNpBvpN/ERzif56zNGZ5ATpqPTV4KhKC6p8I5zpnqSSdhhV9gakNDCC12JI8R2iNwBbeJMnB1Fk31q56M7IOWwnUx8pwPmctIv4zCm5dV9QFBL/MYBhPTy4VQ7LLuxKKNt/jb05DDD7bUrMUqeONarrAhVBAtsbdJ9MZWpMDqYhVX4lWQLDa4sSRz88cV8uSukOoY3JO4+lhggQTSz9Sn92j1dM7EkoRyGhvwxOJXzy1yBVoUam8sgNBrSbn4It/U4CWlsAyMOciZ8trC3547qU6DU2LKFqRYJOnznUp6/wA8ZGZlCpTUJ3davQfVDkrKgHdlKeL6YL4lxjM07nM0M3T0MPFDmCQCCHAYEmDbp64Snh4YEpBi5sZUHYQJEeeA87k2UDVpAYBlJB2vBBi/PDoRjL/rFByWOSpqSbhHZR7CTGMwno2nSbT18h5YzFESYuyuXkCWCjqZ/QYZ1OG0kXUK9Nj0UmfyGLX2P4OqKrP4rbKJ39bbYYcWq5SshAfRpMWpzfpAEzgOwqKPM2Umwab/ANb4b8N7PGqL1KS+TVFH64c8O4rTyjsqOWQrOo02+Kdvpjeb4mKw10nAck6goKmLDY+mFlOho6dvkccW4YtbJ0l7009EfgmbRBhhbnhRluwTaQxrUyCJ/FMfL6YZdpsy691pYgNTWQCYO242wZluIMM2E1fdkyF5XXliHmT4L+VHkpWayXcMQpUxaZQ/nt7Rgvg3B62ZEmoTc/E5vHmCbYsdfiBWs2oAgM34FmOXKcaocROoOEpgkSNgRPLl1xvMCtIRZns5mEJCamiZ8Qj2k4no8IzC0i6OTtKArPrzM4stTiTavCJ8xe/PY4YZfNCoNVUwZgAeHkNhh1OLdCSg0rKLwvhWaqtpMpAHiZY9N7W8sNTwDPnSodWQTALIBBNzBi5+eLbUqBl0rVMoGCw/OZv1vhjluOJRpU0ca3g6rgxeRc9RfDXFci0yj8ToVU7tsrqX7oeB1kk3JPim5tfywRms5XRWPcvSOhiGDi5gadtzMmMWfKVBWcpcayTsLbmJmcMq3CbLDKCLAxsYN98JFt/DwPcVyvqeX0EzSUhWIUgcm1XPmJ88TUclnIVwg1MJK2EC526eWLzWR8uYOlwbzMeUc8BUlZySYkkwAeXL6Yzj0SMn7iBeF5h57xQpClqemIcgG3kLHfEa8OzNULGWHOTqktFzFrW/PFkVKhaY8gQQbbdcEVqr5fuyAx3soJidwd/njLSvoBz9yp1MuynR3MGJVdWy78xf6YirZHWNYpshUaiFYanuQQPIHni45rMNVYa5UnmBFo8xfA2czS01hWLMTyi0HnG3PbBnpqGWaMnLBUlWmSFrGoigbMVvIvJFwQdvI4m4lkqSFioYIsSwMzIMRedz0weaJcgVaYIMTNO55C8TGGedXWrBlpadIiUNoMjqJm23PCQe9PA8lXXJR6YQjSjOVJ8Q0tEzt/PE1DhnevU0X0SWs1oMNJg7G3rGLDl0UwtNKYJMRpMesR4ScHU83UpgoGUSCCBeZMmJ2kgcsNGUeRZKRUs12erBWYIziT8CMZuLSOd/nHXAv/RMwYH2eqpNiWRwPmRA9/LHof21qdCmKXhXVBUKLsTq1bG0gcsSZniteqhptqIf4hoBhbQfCNt/liilCsiNS6cHlOZ4VWHxUqnh5lHidt4iMF5vM11grTemqIimxghQLmRF98erV+J1XRqVQwjqVJ0wdsLeI5l2onKVqiCmUCwinUADaSWM7A7XnBk4ICUmeWNxMFfEJbVMh7R00xEzz+mJcrnKbMOQvck2HM2ubYsuY7FUW+CreJaRJHyjE1HsrRRO6bSwa5fZpOxBi3pt88Tc4rI9S7lWOZAPxSJiZ/S+D61el9mXTeoXafHPh0iLaY3nzwbV7FUwhYs/VYdTIkgSNAjY88BUuzFCog0V3DaiGB0mOgtecNujyCpCqpUBgagtt9VvpfAFGoQ6+JlEg6pmL7x1wY/CkkjVWBE7odtUdPWfPHfZul/+Wg1EhdZhhGwIG/rOHTVCSTXILRCkSob3H5eWMx6DmssG0m48O0eZxmKJEWys5ShWpL32w0KVnS34RFzJ+owqNZhq1BrPMhoAYTF4Pni1U82/dKQFsqT4BA8ItOuTv064q/E3pF3ioVUn4Fp9Nt3sfnzwvPA7wsm14gWdZ1AbEEmxkm2w54PRl0+EqetjNo5EC0EGxOFVEUn092mmXKwxm2kAe8yf2xzmOGMjk2KhoAW0+hIERfluDhZaSkho620tPG6urubf+2t58v5YzK50mulRp3v7EDCfMcOrpRWqKjb/AAP4j5GRaI6DEAzlWkxSpSOpJDQNpveNrXxzvRmsnTHWhwywZuorVHNjJN4jHHDiPu2I2C3+U/lhTkeM04AJIO0fzwRQrKxoEEGAQbbeG04m4tcospRaww7KLCubgipv5EicGJXZSCGsBqgjmD5dRgHIgaaoj8bQQeYAIODlAJWZIKGxjqu0euIy5GCOE60fWxEk3UDqJImfPB2fo/es8zqgkDlAA99vywHSpeI7WNuX4V+eJaLMxJdQDsNJn52GBeGibebG3Z14r0z4hMjlzBA2xcm6X5/19cUbgpiqh/vCbHkYPLyw049xOTpGpQrfFMTPKP3x1+H+E59TkH7VkjMUQPhKPMbWj98Lq+ZNNHcbqrH6YsXZzM6ywdpkDTI363j0wz4twxa1KpTXTLoVkoLSIxfyLtpk/Mp00UabSu/ocH5vNg6BqhgBIB8oHnhFneM0aNSpSfUCjFZ0EgkWtE2wPk+I0e9rM1RVJKadRAkBeUx1xw7ZxTwXwy6cBzb9+ilmIM2LHoeWIs7nqgqvDtGowJt0/TC3K8TWkS6upAUkkMLW8sbWpr8X8Vx73w291V5Bt6ll7NVO+L94A8AbqvU+WOeLIsAAKFFRpXrG1vXHXY+Iq9fDP+rCrifEF7/TImWMReJIknpIx0bqgrEjG5M2tVVYRRpGBPw7XERB9cHV3RNFQRpZWBQE/FzaDItOE9WoC1iDK8j0P8/zxE7fe3Y3pjwk2FzfyJM4Frt1GaCyKf8AG4afhttG/LYxifO01akXR2+6WIIjV7hvLCs3q+lMfVj/AOODnzASmRPxEbCSbge2+NtjTASPRFSnTQVl1AmdQbn5kcscZrhVCqZFU6iZ+LY9F8O0YWcQcikStjKifIsAfoY98G8Mpaqii+4xlCF1XIdzjlMHbhnc1WU19QiNLaue82jAXEss6nUtRoBUBSCRcgWJJnfB+dIbMONV9URI6D3xWe03FmWrWpqFKhqZhhsx6FSJ3nyjnia09zaXcotVp3L+A3jXGDoCr0UTFt3JWCP7wwxpZGgFAC04DE7beY6Gy38sIcvkS70k3AZC0TfwrIEDcQSQYsDE4trcJp7w4jbxVMdsdKkc09S3wBHgWWP4APR2HnyYdJxWjSoZfNVCurwKRdpF7kySSIA3nrti4Pkk5Owja4/+3rir9tMulKk7KTqcMSNUgmApMaiAbjaMNKFIRTvBZEpFlUgKRHMj1xrCvOcKA0jWwhFEegj9MZh6ZK13KVleM1wKaVFVKbaV1tT2FgW1G1hfHfFeFIuoJU74ygDKAN9hABDfCbg8tsAPxerUpd0Vmy3UHYERbblgvLZI0z93WIMKylSYIJIgi0G2JOkUWSJOAsysVVhDqBqsfFtMmR7A+uOBkq6MVLfCQTfV1hp2gQfPywTn+I1WDh4GsKGYSRO6mZ8J/bHVDhVbQWp1O8OkeFVkEaogEWtv6YyZmsjNc/UMIQlQtuKavNtjBETttjKgZ6tWprKMKs3ifgUbG88rDnyjHPD+F51GZe4MtJmwB5bkiPTB9LsLmnYlnpoNwCxN4A5COWJqUliizjB5QqzvDQdTBFLBE8MaR+IEgWlgQP6tgHM5SkVXuwQ8HUoMdepm9rSeeGGd7O5igZrI2m/iW677yNvfAeUeIPQmfMSZ3wNwNnVAdc1qbkyRqvYggzYGx/4wbk+MugBM1G2Ckwsc452gWxDVTvXhSdGvrsDtvttgqlwFiy93UEk6RI6qxP0BxpeVJ01lhitRK7whrlO0qFwCjAsdythbrO1sF5DjtGpElU8UAE3M7bgH8/XFW4vVFGrUp6SCFgMAfiKzJBNrkC3Q41mu7Kl9IYAxN94BibX3xJeHi12Gepk9H4ZmFDqdUeI7+p643mfG7EXk8jI/PHnfDmVz3uru+70eEMYNvhFrWWD1xFpdXGiqJWwGoqY3jz3xoxenhjxi9XMf4PW+BFhUA5QbRiypJ5/IRjxzg/aPNUaoNRmamSZGkGB5MJPPn03xauLcXXW4qZtoYeGnTW6gDUSGA8RIBuTzx0Q1lVIjqaE0/Uq/Mp/HMs756upYooqM2ogi2sA+u84GzQZnJCq4ImAyLYFjZSZsInfD169Kpp0ipCiJeoSxuTdl1HnzOCqC02MAvBsyllMjmJgsPfEHrRfUv+G1IxuvoVrK01AYlUvqupU+EyAsqYMzB98TIqd4BTatTHk0fiVQfC8fim4G2LkeBZFEVe6qJN5V9Xz1ftgKv2MouZo5vT5VE/vA2MiNo2wW03TYIvavT9F/QBwjj1XLmrTR3cM4SSQWBAJkeV+czbAuYy9KqxNQ1NTc9RvPsoi+2LdR4JmaQ8BRl/uEfqBiXNcEWqDTqPlySp1I1mk/CQWE+dsTUbxlFFrbeifyKdU4SyDQK1dRa2s2vAsNUX8xjiglVGL06yl4CuzgHUBJAIOnSRJFunU4c1exjZeGCNp1D4KjERM7aiJ6WwlztMrTqP4jDIDqckkatMk21Hax6bWxVeHa4Yv4mL+KK+WA6nncyGLaaTkgCxcWEkRpDXkn6Y5zfHasoxpkKFIZAx3LC4JAB2G8c8L14ms+NHBU3DLsJtYiSI5YJ7PcQpvTSnLmqqS0E3jfYjriNaiTspu0L6/JoJqdoEdNJpVwSVPwSLMCbqTyGHXAuNUDU+P4QWIZWUgAXPiAwmztVQDpWoX6GmD8yR088aziuqwCbg3UnyHJiOeGhKW5YFlp6e1tS/Yj4jlqLO1dI1sxKur3ktB9DBOAeK5YNp0KAxCljq302BuBB+eG+ZyyGgrClTDtUK64Iga4X4bddwcA5PL02asutjrqhViDIV/EPQC/tjogmnV9f6OVtVddB32YyUanNMAkkQWJuDfny2nyPXFk1ECyt/lY/wBdMA5bh9MCEc+/XriaqKVNgKj1BvBp8ogGfli0pURirBeJccWjGo1Lz5xEfvikdo+LpmnoorzLBSCmndlm+xmB/Rx6C2Zon4c648qiE/yx5txnga5XMUKv2ilWpl9R0AgrpIJldxaMIpOTGlFRiW/jGbRXAbV8PL1PXGYo/HOLCvV1I3hACg9ef64zHS3khtTEmSd6YDK3tN/XzwyFE1zrplEb8W4+YHP1wHkQyBmSCqxKHmIFx8+WC6vEEqOHB7pouw3HUED4gbY43ydC4p/f5HfC61SlXC1AJvfkdINxyP8AW2PQeGccE6XHoV9uW3PljzTN8aYqihVAQm6rE+d9rcsNeE8UDlZMEfyxLV3p7kX0tjW1nrClfKDjkcS7qoqAHTpknp0E8/fCerxFArCZOm4UTFufTC2jnmUHmI2Jn5YEtWKaCtNtWXVuLqR8JPXaMU7P9ladas9TVoRzZEUCLCbmdzJ254L4dnxUi14Bj9sNaak7D6/zxb0yRJ3Fi7hfZjLUZIQsTuXYmfaw+mJc7wOhK6W7tgQ0DbYjntudsMHraR4io9ThRnMylRvAdQAi1/yxPVkoq6GhfFnWY7E0swdVVix2BUAW8jfHWY/s0yrCAXW83bVf0ODuEJUWdwD1t9MOlrXvjQl6eKBJZPJO1HZv7GxphwQVVwQIsO8EQPTrhHWyFZmOlNV9hvfY49C/tFyK1XV5dWWnusbS8gjmDPLyxX+zzwNZVah+HUDeJ6dRtO+KRks5BtfYH4H2ZrQCSqjSwKBvFJmCJ8M364ZVuF16CaiGCKGLFmFwFN4AH4oHO04sfCHRiACVNhBvvf18sPKuTXxKy6wVghrCOmD5UZ5aCtbU01ti2eeUOHlgSUpgC8oxU/6dP1xBnsrU7zvqZZSD8NipMek7dZw+zzBKtSmAAP4RPQT588CZdZLrqYAMwA3/AA79Sb44ox9e1/M6nrenP3+gIvHaw061D8ukXt6/LBtHi6MBIKz7/lce4wPmKJhdvjpqR08a/SD8jhRxCnUXxUyrKFUssXuWggbn4cUjox1I3x87IvVUXnP7F44Hm0aqkMOpM8oMSOmAu0vEcq9UmA7WEqeQtEi0+WK9QoVtS6qYFJlXxsw0wVFomRG0Wx3X4QtJWqBWRB8T0XaB5lWBt54eOjttOmFaleqLaGOWr0o8FStTPIA6hz/h1YmfgKVlhc3l3JuVaUMzPleecYq9GmpA0V1aGn7xTf8AulkJt8t8dpTrwZUVBy7pwwA81MnFNkV3X6/8D5mpLtL9H/o4zfYrNoGIFUhhDFaqvIH+K/1wjo5d6FVqg52AcMse6g+WDOGVcwXKU5UxMaikjnYECcbNKvqeFmoIGljIvpLEkWsDhXB7XtYY6kVJb4V+V/R2jacbXS7VaVYFtirEiCu9muLcxzGJshxSnUKikx+EKQRFyyeQ/CGwAM6aaGmaWsaANSN1QDbePPBfDX73S0QKWnUDAnwvsI2uN8bRh6+OCetiAwpZTMlaSkr3BqrFxKleoF974bcFyy1Gd2/jKqdQay2JBAG8Yjzml1pgU0UnUpKgSRKST1O+CaGXCIAsAbAC0D/nHRFdTnk+gzoZESIbz+WEvG6ZFQSfwA+klsEvmGRWME25Xwj4xSFd9RZ1I0p4WI2idrczvhNZ3gbSXUiqNf25e+NJwhayEvqkMQCLRYT64Fq8PqA+Gu3+YK36A4sfA6xp0VVoJMkmNzPTlaMDRj6htWXpoo/EOBii+lSxBE7e36YzFg7S5771YgeAfm2Mx0NnLZUG7NVKenvjCtHiWW35cr+WGGf7KotTLpRqFu9D3aLFQDaOsxGCv+umrS0vyUWUC+3MzHWwxXhnGWorIxBUmLzE29McUZSbOhwSQRX4eaTLSzCaPECKl7ibiRuI+WHPHOzVOjS+1ZWqfDBgGbSLg7+xnBmdJrcM1uxZtQJmOVSPywpZMxw9yabiBfSbhh1g2P5jFLTQKdkb9oA41QCw/wDkJMjnEWB8jhtkeI06g0o0luXPFa7ScQXMstVKYp1DIqBRY7Q3mT4p9sLeHo5LFDBVS5vHhG/vGJy8OmsFIeIknTPRcpVhRyIjFm4bnUICloI39emPMeHdpBZKgt/FiwcN4ijmoVNtdp6QPpOOb1aWS8tupwXTiNBNOuAxBFjcYkyObVhaFPT+t8V9sxYAGxO0+RP6YkyVTxDybG/E+rHAnl4LGaoUSG25C/8AxiT7XIsPn+388DlwMCvn1tFz0F+fltjplNLliKIzzXCkr6TVLGFIhTEzvhLk+zdLLu1Ja33ZOru6igm8bNYHDinxHw/DcW36YT8Sq62Oq8jCSntjaDtt5LBleG06Z1KsncEyflyHywYwViJW/wDXTFOy1epTjQ5A6G4+uDKvEy4Ck+IXt+f1xoeITdPDM9MLzfZUVMwazVXKndIXyFjEgWwTX7O5cghQaZM3B5kRPi3OAqPGHWATqHn+++GFPjaGA0r9R++KqcXyI4sEXspTEHUXbw/FYEqZUwOc+eCanDUgK9FDAtAFh5cx7YY69tI/r0wv41mShQiDvv7YdUlSBTYHV7I0ag8OqmeV5jbk09OuK7254XUoZUIpDhiVIFjG89I5b8xi88Mz/eqfDBFsUr+1ZAUoBmO7wNRE2WLwfrjOKatG3tYfBSeF1hUWrrKo/dOtkVQSY0jwxLEzeMDUcrVdwlLxMfwkixgSZMR/Qwf2OoMtc6l8IWVMAiZW+pecE/M412t4tozVVQJUaRI6gCZjf3nBUnHAGlLIRw6jmlcpWp1CQraUP4jBjSTbpcYnzldaSVYqTqLKeYnSPADeR4Ym3PEPZ3N96Wl6mnSVsTPiZRC9J2t1xFm+GstBV06R3hEEz+JhEi0wBjUpO+HQd8oquVZmey1IQdYDEkQrkbQDO6j5YY8Eyl9FRyQSfFadIC26H4umE2bFB2LKlSmDJDal8R35GdR6Ryw04OwYLEmGks25Gox/sGDo6a3WnY2trScNjX3+X+Ft4dU1OxanpRNQpyQSZN2tcWAtg+sEgnoMLcs4uTsPz5Yzvzi1HNbIM9nV0KgUeN/4o8rW9cVSl2hpeIMxU6mN5/iMXAjaMXavSRmXUqkqszHOJ/XFb/8ASmWbUdLbfxHqMR2bnZTfSIRxSkwlaik9ARiw5fLkopg3E/PC/J9nsohH3KN/jlvzOLNSzawBAgdMUjDaxZT3Hnna1CtZQD+Af7mxmGnbQI1ZSB/7Y/3NjWM3knZRsubb/h5nAzvBHrhjwdKbNorSh2nofTljfFuztSm8Ahgbhp5efQ3xy2oyydGXHBAnGqndHL6gEJ/WcFVVLnUzksIIMyPLfCLNUGQ+IR59cNezZD1VQ3BxtSoxsbSbctrN5mi5aXVpb8UG5xwAaDEujDUjLcROoET7Y9FSkEAC/wA/niTjGWptlaq1ACdOpSYsRzBNgRiOj4rdKqwPqaSq0eRmgwElTpmJi09J64ny7td1bSwjFjzXZ+tRorXWHpOsuBeL7MOa+f5YWVqdKp/2k0FhdSw0hpEFS11U+Zt1jHW1ZCL2ZGfCu0jFkp1gAdXx7DYi+LbT6jcQR9MIq/8AZpnFoCopp1Dv3StJjqrbE+Q9pwi4XxirlWKMGZRZkazp6Tt6fljh1vDdYHTDVvD+/wCz1hFUqCbyMQ0qyqOn/OK9ku0SVl+6mxi4jkMLM1xykpKNNeoD8KjUBHPmBHqYxt0rpIZRxbeC1vxASQoJk72jbzM/LAzVgT8QJFmjken154rOazT1EEHu1vqCG5HSfzxvKZruwFA8IG03H7nE9WMpRwUUCz06p3wBls5ObqC8LTHLqcQZDiINpHkNj/PEWRqD7ZV86Y/MYlFu3fQzjSLCKk3BkeWJAZgwR5YCZgWjy32PzxNT1SADqHnv9MPHUeLJuJddUfTCftBU8SDnBMf16Ybqu048+/tRSoa1EowEIYkxfUTa9zEcjj0ab4IWkXLgdQJSqOzAAG/yGKP23zX2sKGJpqrErCa9NhPeFTaREAC0bnE3Zqs75co1Y6yT4WIYraAeRPpiCvwmqh1GitT/APZl27t/Uox0k+hxWKfUnJoqOX4PXBmky1B/FSYE/wD8yGGGtHhNWqBrKM5/DUBDH3sx+uDEyvfMQvjdRJWrTalVH+dbH3OMq52rSGli6/3MwutT6OBI+WHwxVgDTLjLatS6YKSAZ3M84/hwVls4RTy66rmojQecnf5PjjMZ6aVZtJUkpGg6llQW58pHLnAwblOFI9OnbxsmhWBuvhAJA2DW3i0HA2WbdRYftNCuyCrl0LarOtiDtPrhFlKEPVNwmqVvvY/S5xFwbs9mKFSe9DoJ8DFt+RmDF+m+HlHIlUVTeAASOcC+E0tNwux5zUuCKkxCge+JaPiYDqcYUxLladyegJxZ4RLlnLt/3D5R8zgBW8LGY2/XBboe6J6sB+uAalI90fNvyGNEL4OqWYuB54l+0R1woqSDPTHfEKpV29Z/XDCivtVVDVVM/gH+5sZgHjVXVUB38I/M4zCM1HXFcka7d6CqsFWB/EQBa3P1wFw7ibkhajQAYuLoP195xacpkkFNSzCAo2xSc+gFWoUYWYx532x5+hLzE4vodWotjUonpOU4FRgM0OYmTef0j0wp4twfLUXFelKFCCyLcEc4HI/TCLg/GnChNUKDafw/yxnEM6dDEEzBv09OntjOLi9r4Y0ZX6uxYs7xVPCqai9o/CB6z+xxzVzlWvRqqz2FNvCogSBIk3J9NsU3hlQtBm8jF04RTC0XBNypkexxNry3tgWSUoXIYcOzRGWU76QbGYsT15YTcc4bRzNSl9lRaVWpq1pMKSIgryEybf8AOGvC+ELm8iqKxSoCxB5HyYSf3GEOX4TmctmMv3y6QamlG1AybdDMeeLKEoajd4dkHKMoJNZwS9nu0+ZyFTunnQDDU6kwPTmvqLeuDf7SXGaWhmKdODDB3UA/w6ZYbjeCfpiwcZ4VQrrFb/uAWcfEPQcx5G3pikV8vmMgwmTSY2P4W/8AEx/RxaMk3glJNYYl4YGlptpUv6xE252w14fxpKAA7oMjEligAI855+hxduyXEcm6kLTVapEMCBLTuPIeQEYJPYejUrvVqCEaNNJPCAYAJMc5vA98JKKbLx1Ht2vPv1RVRQp5ga8s48xz/wAyn88AV8s1M+MR0IuPny9DjfaPsxUymYPcd5YAq4XfqDFpH9DG8vx7woMxCsZBYC1jFx54lJUUi5dTlBO8YkLtTbWtiREtJkdOo9sE1cmHGqmRf3U/tiLSQQrLpPKefodmxNxtFFJXQRT4sLFwaZ2ndT78vcYecOramS4IkXGxuMI63CahEgEjnH/id8NuCdnxK1Edlggm0C28qdvpiXkZVAk1Rea9eLLBfks/U9BhNnM1Sqs9GoqViFlgwBCnkNrHngHiXFg/3FB4LGHqKb+x/XFd7DHu0r62JmofFBuYF78v721ueO6Lt30RzyjtVdWTZrs2N6TsnQHxL9TqHscEcEyvEC5SUKgTqdpU9FFtYP0wdk5FRVeorIfxgGY2BsCDJsNuZg4ti0UKeEKR1Xce3X1xbeuhHZ3Kfns0yEfaUqUTydTqX5r16Y5zdTXRYrUSooUkzba/Lw8tiAcPs5kGZ5ViVgjSx9L+u/LmcIMz2aQtrCvTJkaqZiRttsR+eJSqXJRNxqiv5fIJWptYqA7EEeiiINjMxi1dnqyd6lIqsjUVmRv8TewYDFco5ZqdAHWO77xwREFiSEVpmBBi3nhhwo/f0ydxQZj/AJmUD6Li8YNxq+xGbV8fdly0I3wtH+L9x/LErZWEnmTy6D088LadQYJpVyNicVoSzl6e0gH15++O/syimx21GOvnjr7SD8QB9LH9sS5qNCLIH4hPn7YSbqkGIszWUPdoFg3Jt+xvgGrQhACIuf0w5zySEtZVieU4HanO5JjbG08qzS5EFXLzgbjOX8ZMbgfkMWGrlcQ5vIagIM2EjnPvv7YcU814ukOPT9TjMM+02TKVQP7o39TjWFfILEOXzZ0kEn4dvkf0xAjkEsBsevkMbxmOaEUmy8m6RDBUax1Mj3xO9RtIdTtG8frjMZho5WQPDwMc5wZlC1qagIQrMs/C34tPl5csMspnZsfiix6jofPGsZiM1aVnTDFpDbsVm2FIDYD9hjntNnjWNPQYNKrJJm3hmZ57jG8ZhJSfmS9hIRTSQXQzLE6hIn8RMk/p88Ns3n17sJVgq9jadQ6YzGY54yak0izSfJW+OdjzTU5jKk6FGoqT4lHUHmPLf1wR2a7aMumnXkjYONx5YzGY74u1k5qp0j0LLVQ4BB8J+uK92t7K0K9OrWgq6qTaIYgWBG3vvjeMwGsjXR5XRerl2mi1uaEyDi28E4/RzI7uomlzbSRqU+lvzxmMwdqy+w1fCu/3gsdDJrSRnZ2FFQSQbwBvB+KPK/tij9rO2/2gClQVkoggtyLxysbL5YzGYEFfJOcmjOzHFtVUALNwTtJjoTF/l74sPYlGFOqGIY96VO8MdI8NxtIMnysL4zGYbaoppewXNyabN8UdFdgkhkYCowkBmI1QBNtIgz5gDbAtHiTqdauQTzvf1xrGY4NXlnbpK45HVHtOwUCsgccyLGOfkfS2HmRziVxNNiI3BG3l/wAHGYzDaWrJtJk9XTilaKTxCpGVpWEyWJE/xOx3/wAA+uJsjmi1RgPhpqiT1a+r5AKPnjeMx6y4POfxDWlVwQtbGYzDAZLTeSB1MYL4k81NI5QB/XvjMZicvi+TGXBznMyRVMSNhbHSZkEeJQfMWP7Y3jMGEVtRm8mGCDB9j+4wK+N4zB4dAZU+1JPerf8AAP8Ac3njMZjMYk3k/9k="/>
          <p:cNvSpPr>
            <a:spLocks noChangeAspect="1" noChangeArrowheads="1"/>
          </p:cNvSpPr>
          <p:nvPr/>
        </p:nvSpPr>
        <p:spPr bwMode="auto">
          <a:xfrm>
            <a:off x="0" y="-830263"/>
            <a:ext cx="2628900"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07308357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
          <p:cNvSpPr>
            <a:spLocks noGrp="1" noChangeArrowheads="1"/>
          </p:cNvSpPr>
          <p:nvPr>
            <p:ph type="title"/>
          </p:nvPr>
        </p:nvSpPr>
        <p:spPr>
          <a:xfrm>
            <a:off x="265112" y="42636"/>
            <a:ext cx="8509000" cy="803502"/>
          </a:xfrm>
        </p:spPr>
        <p:txBody>
          <a:bodyPr/>
          <a:lstStyle/>
          <a:p>
            <a:pPr eaLnBrk="1" hangingPunct="1"/>
            <a:r>
              <a:rPr lang="en-US" sz="4000" b="1" i="1" dirty="0">
                <a:latin typeface="Arial Rounded MT Bold" panose="020F0704030504030204" pitchFamily="34" charset="0"/>
              </a:rPr>
              <a:t>Possible Cross Cutting Issues</a:t>
            </a:r>
          </a:p>
        </p:txBody>
      </p:sp>
      <p:sp>
        <p:nvSpPr>
          <p:cNvPr id="18435" name="Rectangle 11"/>
          <p:cNvSpPr>
            <a:spLocks noGrp="1" noChangeArrowheads="1"/>
          </p:cNvSpPr>
          <p:nvPr>
            <p:ph idx="1"/>
          </p:nvPr>
        </p:nvSpPr>
        <p:spPr>
          <a:xfrm>
            <a:off x="645746" y="896938"/>
            <a:ext cx="7869604" cy="5194300"/>
          </a:xfrm>
        </p:spPr>
        <p:txBody>
          <a:bodyPr/>
          <a:lstStyle/>
          <a:p>
            <a:pPr marL="457200" lvl="1" indent="0" eaLnBrk="1" hangingPunct="1">
              <a:lnSpc>
                <a:spcPct val="90000"/>
              </a:lnSpc>
              <a:buNone/>
            </a:pPr>
            <a:r>
              <a:rPr lang="en-US" sz="1400" dirty="0">
                <a:latin typeface="Arial Rounded MT Bold" panose="020F0704030504030204" pitchFamily="34" charset="0"/>
              </a:rPr>
              <a:t>Many already covered in previous slides</a:t>
            </a:r>
          </a:p>
          <a:p>
            <a:pPr marL="457200" lvl="1" indent="0" eaLnBrk="1" hangingPunct="1">
              <a:lnSpc>
                <a:spcPct val="90000"/>
              </a:lnSpc>
              <a:buNone/>
            </a:pPr>
            <a:endParaRPr lang="en-US" sz="1400" dirty="0">
              <a:latin typeface="Arial Rounded MT Bold" panose="020F0704030504030204" pitchFamily="34" charset="0"/>
            </a:endParaRPr>
          </a:p>
          <a:p>
            <a:r>
              <a:rPr lang="en-US" sz="1800" dirty="0">
                <a:latin typeface="Arial Rounded MT Bold" panose="020F0704030504030204" pitchFamily="34" charset="0"/>
              </a:rPr>
              <a:t>Re-stratification, resampling, rebasing, </a:t>
            </a:r>
            <a:r>
              <a:rPr lang="en-US" sz="1800" dirty="0">
                <a:solidFill>
                  <a:srgbClr val="FF0000"/>
                </a:solidFill>
                <a:latin typeface="Arial Rounded MT Bold" panose="020F0704030504030204" pitchFamily="34" charset="0"/>
              </a:rPr>
              <a:t>basket and </a:t>
            </a:r>
            <a:r>
              <a:rPr lang="en-US" sz="1800" dirty="0">
                <a:latin typeface="Arial Rounded MT Bold" panose="020F0704030504030204" pitchFamily="34" charset="0"/>
              </a:rPr>
              <a:t>weight updates </a:t>
            </a:r>
            <a:r>
              <a:rPr lang="en-US" sz="1800" dirty="0">
                <a:solidFill>
                  <a:srgbClr val="FF0000"/>
                </a:solidFill>
                <a:latin typeface="Arial Rounded MT Bold" panose="020F0704030504030204" pitchFamily="34" charset="0"/>
              </a:rPr>
              <a:t>(frequency, process, and explaining to users)</a:t>
            </a:r>
            <a:r>
              <a:rPr lang="en-US" sz="1800" dirty="0">
                <a:latin typeface="Arial Rounded MT Bold" panose="020F0704030504030204" pitchFamily="34" charset="0"/>
              </a:rPr>
              <a:t>, </a:t>
            </a:r>
            <a:r>
              <a:rPr lang="en-US" sz="1800" dirty="0">
                <a:solidFill>
                  <a:srgbClr val="FF0000"/>
                </a:solidFill>
                <a:latin typeface="Arial Rounded MT Bold" panose="020F0704030504030204" pitchFamily="34" charset="0"/>
              </a:rPr>
              <a:t>data sources</a:t>
            </a:r>
            <a:r>
              <a:rPr lang="en-US" sz="1800" dirty="0">
                <a:latin typeface="Arial Rounded MT Bold" panose="020F0704030504030204" pitchFamily="34" charset="0"/>
              </a:rPr>
              <a:t> </a:t>
            </a:r>
            <a:r>
              <a:rPr lang="en-US" sz="1800" dirty="0">
                <a:solidFill>
                  <a:srgbClr val="FF0000"/>
                </a:solidFill>
                <a:latin typeface="Arial Rounded MT Bold" panose="020F0704030504030204" pitchFamily="34" charset="0"/>
              </a:rPr>
              <a:t>for weight </a:t>
            </a:r>
            <a:r>
              <a:rPr lang="en-US" sz="1800" dirty="0">
                <a:latin typeface="Arial Rounded MT Bold" panose="020F0704030504030204" pitchFamily="34" charset="0"/>
              </a:rPr>
              <a:t>(SPPIs). Frequency </a:t>
            </a:r>
          </a:p>
          <a:p>
            <a:pPr eaLnBrk="1" hangingPunct="1">
              <a:lnSpc>
                <a:spcPct val="90000"/>
              </a:lnSpc>
            </a:pPr>
            <a:r>
              <a:rPr lang="en-US" sz="1800" dirty="0">
                <a:latin typeface="Arial Rounded MT Bold" panose="020F0704030504030204" pitchFamily="34" charset="0"/>
              </a:rPr>
              <a:t>Globalization/digitalization/e-commerce</a:t>
            </a:r>
          </a:p>
          <a:p>
            <a:pPr lvl="1" eaLnBrk="1" hangingPunct="1">
              <a:lnSpc>
                <a:spcPct val="90000"/>
              </a:lnSpc>
            </a:pPr>
            <a:r>
              <a:rPr lang="en-US" sz="1400" dirty="0">
                <a:latin typeface="Arial Rounded MT Bold" panose="020F0704030504030204" pitchFamily="34" charset="0"/>
              </a:rPr>
              <a:t>Measuring output, prices, quality adjustment, </a:t>
            </a:r>
            <a:r>
              <a:rPr lang="en-US" sz="1400" dirty="0">
                <a:solidFill>
                  <a:srgbClr val="FF0000"/>
                </a:solidFill>
                <a:latin typeface="Arial Rounded MT Bold" panose="020F0704030504030204" pitchFamily="34" charset="0"/>
              </a:rPr>
              <a:t>classification</a:t>
            </a:r>
          </a:p>
          <a:p>
            <a:pPr eaLnBrk="1" hangingPunct="1">
              <a:lnSpc>
                <a:spcPct val="90000"/>
              </a:lnSpc>
            </a:pPr>
            <a:r>
              <a:rPr lang="en-US" sz="1800" dirty="0">
                <a:latin typeface="Arial Rounded MT Bold" panose="020F0704030504030204" pitchFamily="34" charset="0"/>
              </a:rPr>
              <a:t>Measuring the sharing economy – output, prices, classification </a:t>
            </a:r>
            <a:r>
              <a:rPr lang="en-US" sz="1800" dirty="0">
                <a:solidFill>
                  <a:srgbClr val="00B0F0"/>
                </a:solidFill>
                <a:latin typeface="Arial Rounded MT Bold" panose="020F0704030504030204" pitchFamily="34" charset="0"/>
              </a:rPr>
              <a:t>– also in industries</a:t>
            </a:r>
            <a:endParaRPr lang="en-US" sz="1800" dirty="0">
              <a:latin typeface="Arial Rounded MT Bold" panose="020F0704030504030204" pitchFamily="34" charset="0"/>
            </a:endParaRPr>
          </a:p>
          <a:p>
            <a:pPr eaLnBrk="1" hangingPunct="1">
              <a:lnSpc>
                <a:spcPct val="90000"/>
              </a:lnSpc>
            </a:pPr>
            <a:r>
              <a:rPr lang="en-US" sz="1800" dirty="0">
                <a:latin typeface="Arial Rounded MT Bold" panose="020F0704030504030204" pitchFamily="34" charset="0"/>
              </a:rPr>
              <a:t>Quality adjustment methods (hedonics?)</a:t>
            </a:r>
          </a:p>
          <a:p>
            <a:r>
              <a:rPr lang="en-US" sz="1800" dirty="0">
                <a:latin typeface="Arial Rounded MT Bold" panose="020F0704030504030204" pitchFamily="34" charset="0"/>
              </a:rPr>
              <a:t>Alternate data sources </a:t>
            </a:r>
            <a:r>
              <a:rPr lang="en-US" sz="1800" dirty="0">
                <a:solidFill>
                  <a:srgbClr val="00B0F0"/>
                </a:solidFill>
                <a:latin typeface="Arial Rounded MT Bold" panose="020F0704030504030204" pitchFamily="34" charset="0"/>
              </a:rPr>
              <a:t>(Alternate?? Alternative?)</a:t>
            </a:r>
            <a:endParaRPr lang="en-US" sz="1800" dirty="0">
              <a:latin typeface="Arial Rounded MT Bold" panose="020F0704030504030204" pitchFamily="34" charset="0"/>
            </a:endParaRPr>
          </a:p>
          <a:p>
            <a:pPr eaLnBrk="1" hangingPunct="1">
              <a:lnSpc>
                <a:spcPct val="90000"/>
              </a:lnSpc>
            </a:pPr>
            <a:r>
              <a:rPr lang="en-US" sz="1800" dirty="0">
                <a:latin typeface="Arial Rounded MT Bold" panose="020F0704030504030204" pitchFamily="34" charset="0"/>
              </a:rPr>
              <a:t>Practical aspects of </a:t>
            </a:r>
            <a:r>
              <a:rPr lang="en-US" sz="1800" dirty="0">
                <a:solidFill>
                  <a:srgbClr val="FF0000"/>
                </a:solidFill>
                <a:latin typeface="Arial Rounded MT Bold" panose="020F0704030504030204" pitchFamily="34" charset="0"/>
              </a:rPr>
              <a:t>profiling and </a:t>
            </a:r>
            <a:r>
              <a:rPr lang="en-US" sz="1800" dirty="0">
                <a:latin typeface="Arial Rounded MT Bold" panose="020F0704030504030204" pitchFamily="34" charset="0"/>
              </a:rPr>
              <a:t>collecting data from large</a:t>
            </a:r>
            <a:r>
              <a:rPr lang="en-US" sz="1800" dirty="0">
                <a:solidFill>
                  <a:srgbClr val="FF0000"/>
                </a:solidFill>
                <a:latin typeface="Arial Rounded MT Bold" panose="020F0704030504030204" pitchFamily="34" charset="0"/>
              </a:rPr>
              <a:t>/complex</a:t>
            </a:r>
            <a:r>
              <a:rPr lang="en-US" sz="1800" dirty="0">
                <a:latin typeface="Arial Rounded MT Bold" panose="020F0704030504030204" pitchFamily="34" charset="0"/>
              </a:rPr>
              <a:t> companies</a:t>
            </a:r>
          </a:p>
          <a:p>
            <a:pPr eaLnBrk="1" hangingPunct="1">
              <a:lnSpc>
                <a:spcPct val="90000"/>
              </a:lnSpc>
            </a:pPr>
            <a:endParaRPr lang="en-US" sz="1800" dirty="0">
              <a:latin typeface="Arial Rounded MT Bold" panose="020F0704030504030204" pitchFamily="34" charset="0"/>
            </a:endParaRPr>
          </a:p>
          <a:p>
            <a:pPr eaLnBrk="1" hangingPunct="1">
              <a:lnSpc>
                <a:spcPct val="90000"/>
              </a:lnSpc>
            </a:pPr>
            <a:endParaRPr lang="en-US" sz="1800" dirty="0">
              <a:latin typeface="Arial Rounded MT Bold" panose="020F0704030504030204" pitchFamily="34" charset="0"/>
            </a:endParaRPr>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E85387F3-8FAA-4E89-8CA2-8B58A26F25B1}" type="slidenum">
              <a:rPr lang="en-US" sz="1200" smtClean="0"/>
              <a:pPr eaLnBrk="1" hangingPunct="1"/>
              <a:t>19</a:t>
            </a:fld>
            <a:endParaRPr lang="en-US" sz="1200" dirty="0"/>
          </a:p>
        </p:txBody>
      </p:sp>
      <p:cxnSp>
        <p:nvCxnSpPr>
          <p:cNvPr id="10" name="Straight Connector 9"/>
          <p:cNvCxnSpPr/>
          <p:nvPr/>
        </p:nvCxnSpPr>
        <p:spPr bwMode="auto">
          <a:xfrm>
            <a:off x="425450" y="846138"/>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294920270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Reports from Task forces – part I</a:t>
            </a:r>
            <a:endParaRPr lang="en-CA" dirty="0"/>
          </a:p>
        </p:txBody>
      </p:sp>
      <p:sp>
        <p:nvSpPr>
          <p:cNvPr id="3" name="Content Placeholder 2"/>
          <p:cNvSpPr>
            <a:spLocks noGrp="1"/>
          </p:cNvSpPr>
          <p:nvPr>
            <p:ph idx="1"/>
          </p:nvPr>
        </p:nvSpPr>
        <p:spPr>
          <a:xfrm>
            <a:off x="628650" y="1486770"/>
            <a:ext cx="7886700" cy="4248205"/>
          </a:xfrm>
        </p:spPr>
        <p:txBody>
          <a:bodyPr/>
          <a:lstStyle/>
          <a:p>
            <a:r>
              <a:rPr lang="en-CA" dirty="0"/>
              <a:t>The session covers:</a:t>
            </a:r>
          </a:p>
          <a:p>
            <a:pPr>
              <a:buFont typeface="Wingdings" panose="05000000000000000000" pitchFamily="2" charset="2"/>
              <a:buChar char="Ø"/>
            </a:pPr>
            <a:r>
              <a:rPr lang="en-CA" dirty="0"/>
              <a:t>Cross-cutting topics criteria -  feedback from TF</a:t>
            </a:r>
          </a:p>
          <a:p>
            <a:pPr>
              <a:buFont typeface="Wingdings" panose="05000000000000000000" pitchFamily="2" charset="2"/>
              <a:buChar char="Ø"/>
            </a:pPr>
            <a:endParaRPr lang="en-CA" dirty="0"/>
          </a:p>
          <a:p>
            <a:pPr>
              <a:buFont typeface="Wingdings" panose="05000000000000000000" pitchFamily="2" charset="2"/>
              <a:buChar char="Ø"/>
            </a:pPr>
            <a:r>
              <a:rPr lang="en-CA" dirty="0"/>
              <a:t>Updating of VG-documentation – some criteria</a:t>
            </a:r>
          </a:p>
          <a:p>
            <a:pPr>
              <a:buFont typeface="Wingdings" panose="05000000000000000000" pitchFamily="2" charset="2"/>
              <a:buChar char="Ø"/>
            </a:pPr>
            <a:endParaRPr lang="en-CA" dirty="0"/>
          </a:p>
          <a:p>
            <a:pPr>
              <a:buFont typeface="Wingdings" panose="05000000000000000000" pitchFamily="2" charset="2"/>
              <a:buChar char="Ø"/>
            </a:pPr>
            <a:r>
              <a:rPr lang="en-CA" dirty="0"/>
              <a:t>Future agenda (1</a:t>
            </a:r>
            <a:r>
              <a:rPr lang="en-CA" baseline="30000" dirty="0"/>
              <a:t>st</a:t>
            </a:r>
            <a:r>
              <a:rPr lang="en-CA" dirty="0"/>
              <a:t> session) – summary of feedback on questions distributed in September.</a:t>
            </a:r>
          </a:p>
        </p:txBody>
      </p:sp>
      <p:sp>
        <p:nvSpPr>
          <p:cNvPr id="25" name="Rectangle 24"/>
          <p:cNvSpPr/>
          <p:nvPr/>
        </p:nvSpPr>
        <p:spPr>
          <a:xfrm>
            <a:off x="2619375" y="1450429"/>
            <a:ext cx="5905500" cy="669746"/>
          </a:xfrm>
          <a:prstGeom prst="rect">
            <a:avLst/>
          </a:prstGeom>
        </p:spPr>
        <p:txBody>
          <a:bodyPr wrap="square" anchor="ctr">
            <a:noAutofit/>
          </a:bodyPr>
          <a:lstStyle/>
          <a:p>
            <a:endParaRPr lang="en-US" sz="1600" dirty="0"/>
          </a:p>
        </p:txBody>
      </p:sp>
      <p:sp>
        <p:nvSpPr>
          <p:cNvPr id="24" name="Rectangle 23"/>
          <p:cNvSpPr/>
          <p:nvPr/>
        </p:nvSpPr>
        <p:spPr>
          <a:xfrm>
            <a:off x="2619375" y="2330131"/>
            <a:ext cx="5905500" cy="669746"/>
          </a:xfrm>
          <a:prstGeom prst="rect">
            <a:avLst/>
          </a:prstGeom>
        </p:spPr>
        <p:txBody>
          <a:bodyPr wrap="square" anchor="ctr">
            <a:noAutofit/>
          </a:bodyPr>
          <a:lstStyle/>
          <a:p>
            <a:endParaRPr lang="en-US" sz="1600" dirty="0"/>
          </a:p>
        </p:txBody>
      </p:sp>
      <p:sp>
        <p:nvSpPr>
          <p:cNvPr id="23" name="Rectangle 22"/>
          <p:cNvSpPr/>
          <p:nvPr/>
        </p:nvSpPr>
        <p:spPr>
          <a:xfrm>
            <a:off x="2619375" y="3209833"/>
            <a:ext cx="5905500" cy="669746"/>
          </a:xfrm>
          <a:prstGeom prst="rect">
            <a:avLst/>
          </a:prstGeom>
        </p:spPr>
        <p:txBody>
          <a:bodyPr wrap="square" anchor="ctr">
            <a:noAutofit/>
          </a:bodyPr>
          <a:lstStyle/>
          <a:p>
            <a:endParaRPr lang="en-US" sz="1600" dirty="0"/>
          </a:p>
        </p:txBody>
      </p:sp>
      <p:sp>
        <p:nvSpPr>
          <p:cNvPr id="22" name="Rectangle 21"/>
          <p:cNvSpPr/>
          <p:nvPr/>
        </p:nvSpPr>
        <p:spPr>
          <a:xfrm>
            <a:off x="2619375" y="4100554"/>
            <a:ext cx="5905500" cy="669746"/>
          </a:xfrm>
          <a:prstGeom prst="rect">
            <a:avLst/>
          </a:prstGeom>
        </p:spPr>
        <p:txBody>
          <a:bodyPr wrap="square" anchor="ctr">
            <a:noAutofit/>
          </a:bodyPr>
          <a:lstStyle/>
          <a:p>
            <a:endParaRPr lang="en-US" sz="1600" dirty="0"/>
          </a:p>
        </p:txBody>
      </p:sp>
    </p:spTree>
    <p:extLst>
      <p:ext uri="{BB962C8B-B14F-4D97-AF65-F5344CB8AC3E}">
        <p14:creationId xmlns:p14="http://schemas.microsoft.com/office/powerpoint/2010/main" val="2227453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
          <p:cNvSpPr>
            <a:spLocks noGrp="1" noChangeArrowheads="1"/>
          </p:cNvSpPr>
          <p:nvPr>
            <p:ph type="title"/>
          </p:nvPr>
        </p:nvSpPr>
        <p:spPr>
          <a:xfrm>
            <a:off x="265112" y="42636"/>
            <a:ext cx="8509000" cy="803502"/>
          </a:xfrm>
        </p:spPr>
        <p:txBody>
          <a:bodyPr/>
          <a:lstStyle/>
          <a:p>
            <a:pPr eaLnBrk="1" hangingPunct="1"/>
            <a:r>
              <a:rPr lang="en-US" sz="4000" b="1" i="1" dirty="0">
                <a:latin typeface="Arial Rounded MT Bold" panose="020F0704030504030204" pitchFamily="34" charset="0"/>
              </a:rPr>
              <a:t>Possible Cross Cutting Issues</a:t>
            </a:r>
          </a:p>
        </p:txBody>
      </p:sp>
      <p:sp>
        <p:nvSpPr>
          <p:cNvPr id="18435" name="Rectangle 11"/>
          <p:cNvSpPr>
            <a:spLocks noGrp="1" noChangeArrowheads="1"/>
          </p:cNvSpPr>
          <p:nvPr>
            <p:ph idx="1"/>
          </p:nvPr>
        </p:nvSpPr>
        <p:spPr>
          <a:xfrm>
            <a:off x="645746" y="1004094"/>
            <a:ext cx="7869604" cy="5194300"/>
          </a:xfrm>
        </p:spPr>
        <p:txBody>
          <a:bodyPr>
            <a:normAutofit/>
          </a:bodyPr>
          <a:lstStyle/>
          <a:p>
            <a:pPr marL="457200" lvl="1" indent="0" eaLnBrk="1" hangingPunct="1">
              <a:lnSpc>
                <a:spcPct val="90000"/>
              </a:lnSpc>
              <a:buNone/>
            </a:pPr>
            <a:r>
              <a:rPr lang="en-US" sz="1400" dirty="0">
                <a:latin typeface="Arial Rounded MT Bold" panose="020F0704030504030204" pitchFamily="34" charset="0"/>
              </a:rPr>
              <a:t>Many already covered in previous slides</a:t>
            </a:r>
          </a:p>
          <a:p>
            <a:pPr marL="457200" lvl="1" indent="0" eaLnBrk="1" hangingPunct="1">
              <a:lnSpc>
                <a:spcPct val="90000"/>
              </a:lnSpc>
              <a:buNone/>
            </a:pPr>
            <a:endParaRPr lang="en-US" sz="1400" dirty="0">
              <a:latin typeface="Arial Rounded MT Bold" panose="020F0704030504030204" pitchFamily="34" charset="0"/>
            </a:endParaRPr>
          </a:p>
          <a:p>
            <a:r>
              <a:rPr lang="en-US" sz="1800" dirty="0">
                <a:latin typeface="Arial Rounded MT Bold" panose="020F0704030504030204" pitchFamily="34" charset="0"/>
              </a:rPr>
              <a:t>Impacts of currency exchange and cross border transactions</a:t>
            </a:r>
          </a:p>
          <a:p>
            <a:r>
              <a:rPr lang="en-US" sz="1800" dirty="0">
                <a:latin typeface="Arial Rounded MT Bold" panose="020F0704030504030204" pitchFamily="34" charset="0"/>
              </a:rPr>
              <a:t>Logistics services, fulfillment centers, intermediaries in service transactions – output, price, classification</a:t>
            </a:r>
          </a:p>
          <a:p>
            <a:r>
              <a:rPr lang="en-US" sz="1800" dirty="0">
                <a:solidFill>
                  <a:srgbClr val="FF0000"/>
                </a:solidFill>
                <a:latin typeface="Arial Rounded MT Bold" panose="020F0704030504030204" pitchFamily="34" charset="0"/>
              </a:rPr>
              <a:t>Asymmetries with national accounts</a:t>
            </a:r>
          </a:p>
          <a:p>
            <a:r>
              <a:rPr lang="en-US" sz="1800" dirty="0">
                <a:solidFill>
                  <a:srgbClr val="FF0000"/>
                </a:solidFill>
                <a:latin typeface="Arial Rounded MT Bold" panose="020F0704030504030204" pitchFamily="34" charset="0"/>
              </a:rPr>
              <a:t>Market vs non-market</a:t>
            </a:r>
          </a:p>
          <a:p>
            <a:r>
              <a:rPr lang="en-US" sz="1800" dirty="0">
                <a:solidFill>
                  <a:srgbClr val="FF0000"/>
                </a:solidFill>
                <a:latin typeface="Arial Rounded MT Bold" panose="020F0704030504030204" pitchFamily="34" charset="0"/>
              </a:rPr>
              <a:t>Statistical units</a:t>
            </a:r>
          </a:p>
          <a:p>
            <a:r>
              <a:rPr lang="en-US" sz="1800" dirty="0">
                <a:solidFill>
                  <a:srgbClr val="FF0000"/>
                </a:solidFill>
                <a:latin typeface="Arial Rounded MT Bold" panose="020F0704030504030204" pitchFamily="34" charset="0"/>
              </a:rPr>
              <a:t>Proxy deflators (e.g. ISP) </a:t>
            </a:r>
            <a:r>
              <a:rPr lang="en-US" sz="1800" dirty="0">
                <a:solidFill>
                  <a:srgbClr val="00B0F0"/>
                </a:solidFill>
                <a:latin typeface="Arial Rounded MT Bold" panose="020F0704030504030204" pitchFamily="34" charset="0"/>
              </a:rPr>
              <a:t>(???)</a:t>
            </a:r>
          </a:p>
          <a:p>
            <a:r>
              <a:rPr lang="en-US" sz="1800" dirty="0">
                <a:solidFill>
                  <a:srgbClr val="FF0000"/>
                </a:solidFill>
                <a:latin typeface="Arial Rounded MT Bold" panose="020F0704030504030204" pitchFamily="34" charset="0"/>
              </a:rPr>
              <a:t>Criteria for validating survey responses</a:t>
            </a:r>
          </a:p>
          <a:p>
            <a:r>
              <a:rPr lang="en-US" sz="1800" dirty="0">
                <a:solidFill>
                  <a:srgbClr val="FF0000"/>
                </a:solidFill>
                <a:latin typeface="Arial Rounded MT Bold" panose="020F0704030504030204" pitchFamily="34" charset="0"/>
              </a:rPr>
              <a:t>Sharing index structures between countries</a:t>
            </a:r>
          </a:p>
          <a:p>
            <a:pPr marL="941388" indent="0" eaLnBrk="1" hangingPunct="1">
              <a:lnSpc>
                <a:spcPct val="90000"/>
              </a:lnSpc>
              <a:buNone/>
            </a:pPr>
            <a:endParaRPr lang="en-US" sz="1800" dirty="0">
              <a:latin typeface="Arial Rounded MT Bold" panose="020F0704030504030204" pitchFamily="34" charset="0"/>
            </a:endParaRPr>
          </a:p>
          <a:p>
            <a:pPr eaLnBrk="1" hangingPunct="1">
              <a:lnSpc>
                <a:spcPct val="90000"/>
              </a:lnSpc>
            </a:pPr>
            <a:endParaRPr lang="en-US" sz="1800" dirty="0">
              <a:latin typeface="Arial Rounded MT Bold" panose="020F0704030504030204" pitchFamily="34" charset="0"/>
            </a:endParaRPr>
          </a:p>
          <a:p>
            <a:pPr eaLnBrk="1" hangingPunct="1">
              <a:lnSpc>
                <a:spcPct val="90000"/>
              </a:lnSpc>
            </a:pPr>
            <a:endParaRPr lang="en-US" sz="1800" dirty="0">
              <a:latin typeface="Arial Rounded MT Bold" panose="020F0704030504030204" pitchFamily="34" charset="0"/>
            </a:endParaRPr>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E85387F3-8FAA-4E89-8CA2-8B58A26F25B1}" type="slidenum">
              <a:rPr lang="en-US" sz="1200" smtClean="0"/>
              <a:pPr eaLnBrk="1" hangingPunct="1"/>
              <a:t>20</a:t>
            </a:fld>
            <a:endParaRPr lang="en-US" sz="1200" dirty="0"/>
          </a:p>
        </p:txBody>
      </p:sp>
      <p:cxnSp>
        <p:nvCxnSpPr>
          <p:cNvPr id="10" name="Straight Connector 9"/>
          <p:cNvCxnSpPr/>
          <p:nvPr/>
        </p:nvCxnSpPr>
        <p:spPr bwMode="auto">
          <a:xfrm>
            <a:off x="425450" y="846138"/>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68185048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questions</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smtClean="0"/>
              <a:t>chl@un.org</a:t>
            </a:r>
            <a:endParaRPr lang="en-US" sz="6600" dirty="0"/>
          </a:p>
        </p:txBody>
      </p:sp>
    </p:spTree>
    <p:extLst>
      <p:ext uri="{BB962C8B-B14F-4D97-AF65-F5344CB8AC3E}">
        <p14:creationId xmlns:p14="http://schemas.microsoft.com/office/powerpoint/2010/main" val="1358041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37882" y="365126"/>
            <a:ext cx="8229600" cy="1325563"/>
          </a:xfrm>
        </p:spPr>
        <p:txBody>
          <a:bodyPr>
            <a:normAutofit/>
          </a:bodyPr>
          <a:lstStyle/>
          <a:p>
            <a:r>
              <a:rPr lang="nb-NO" sz="4300" dirty="0"/>
              <a:t>	</a:t>
            </a:r>
            <a:r>
              <a:rPr lang="nb-NO" sz="4000" dirty="0"/>
              <a:t>Feedback from TF – CC </a:t>
            </a:r>
            <a:r>
              <a:rPr lang="nb-NO" sz="4000" dirty="0" err="1"/>
              <a:t>criteria</a:t>
            </a:r>
            <a:endParaRPr lang="nb-NO" sz="4300" dirty="0"/>
          </a:p>
        </p:txBody>
      </p:sp>
      <p:sp>
        <p:nvSpPr>
          <p:cNvPr id="3" name="Plassholder for innhold 2"/>
          <p:cNvSpPr>
            <a:spLocks noGrp="1"/>
          </p:cNvSpPr>
          <p:nvPr>
            <p:ph idx="1"/>
          </p:nvPr>
        </p:nvSpPr>
        <p:spPr/>
        <p:txBody>
          <a:bodyPr>
            <a:normAutofit/>
          </a:bodyPr>
          <a:lstStyle/>
          <a:p>
            <a:pPr marL="0" indent="0">
              <a:buNone/>
            </a:pPr>
            <a:r>
              <a:rPr lang="nb-NO" sz="2200" dirty="0"/>
              <a:t>TF- </a:t>
            </a:r>
            <a:r>
              <a:rPr lang="nb-NO" sz="2200" dirty="0" err="1"/>
              <a:t>members</a:t>
            </a:r>
            <a:r>
              <a:rPr lang="nb-NO" sz="2200" dirty="0"/>
              <a:t>: </a:t>
            </a:r>
          </a:p>
          <a:p>
            <a:pPr marL="0" indent="0">
              <a:buNone/>
            </a:pPr>
            <a:endParaRPr lang="nb-NO" sz="2200" dirty="0"/>
          </a:p>
          <a:p>
            <a:pPr marL="0" indent="0">
              <a:buNone/>
            </a:pPr>
            <a:r>
              <a:rPr lang="nb-NO" sz="2200" dirty="0"/>
              <a:t> Marcus </a:t>
            </a:r>
            <a:r>
              <a:rPr lang="nb-NO" sz="2200" dirty="0" err="1"/>
              <a:t>Friden</a:t>
            </a:r>
            <a:r>
              <a:rPr lang="nb-NO" sz="2200" dirty="0"/>
              <a:t> – </a:t>
            </a:r>
            <a:r>
              <a:rPr lang="nb-NO" sz="2200" dirty="0" err="1"/>
              <a:t>Statistics</a:t>
            </a:r>
            <a:r>
              <a:rPr lang="nb-NO" sz="2200" dirty="0"/>
              <a:t> </a:t>
            </a:r>
            <a:r>
              <a:rPr lang="nb-NO" sz="2200" dirty="0" err="1"/>
              <a:t>Sweden</a:t>
            </a:r>
            <a:endParaRPr lang="nb-NO" sz="2200" dirty="0"/>
          </a:p>
          <a:p>
            <a:pPr marL="0" indent="0">
              <a:buNone/>
            </a:pPr>
            <a:r>
              <a:rPr lang="nb-NO" sz="2200" dirty="0"/>
              <a:t> Erika Barrera – Central Bank </a:t>
            </a:r>
            <a:r>
              <a:rPr lang="nb-NO" sz="2200" dirty="0" err="1"/>
              <a:t>of</a:t>
            </a:r>
            <a:r>
              <a:rPr lang="nb-NO" sz="2200" dirty="0"/>
              <a:t> Chile</a:t>
            </a:r>
          </a:p>
          <a:p>
            <a:pPr marL="0" indent="0">
              <a:buNone/>
            </a:pPr>
            <a:r>
              <a:rPr lang="nb-NO" sz="2200" dirty="0"/>
              <a:t> Ramon Bravo – INEGI, Mexico</a:t>
            </a:r>
          </a:p>
          <a:p>
            <a:pPr marL="0" indent="0">
              <a:buNone/>
            </a:pPr>
            <a:r>
              <a:rPr lang="nb-NO" sz="2200" dirty="0"/>
              <a:t> </a:t>
            </a:r>
            <a:r>
              <a:rPr lang="nb-NO" sz="2200" dirty="0" err="1"/>
              <a:t>Mohan</a:t>
            </a:r>
            <a:r>
              <a:rPr lang="nb-NO" sz="2200" dirty="0"/>
              <a:t> </a:t>
            </a:r>
            <a:r>
              <a:rPr lang="nb-NO" sz="2200" dirty="0" err="1"/>
              <a:t>Chutani</a:t>
            </a:r>
            <a:r>
              <a:rPr lang="nb-NO" sz="2200" dirty="0"/>
              <a:t> – Ministry </a:t>
            </a:r>
            <a:r>
              <a:rPr lang="nb-NO" sz="2200" dirty="0" err="1"/>
              <a:t>of</a:t>
            </a:r>
            <a:r>
              <a:rPr lang="nb-NO" sz="2200" dirty="0"/>
              <a:t> program. and </a:t>
            </a:r>
            <a:r>
              <a:rPr lang="nb-NO" sz="2200" dirty="0" err="1"/>
              <a:t>implement</a:t>
            </a:r>
            <a:r>
              <a:rPr lang="nb-NO" sz="2200" dirty="0"/>
              <a:t>., India </a:t>
            </a:r>
          </a:p>
          <a:p>
            <a:pPr marL="0" indent="0">
              <a:buNone/>
            </a:pPr>
            <a:endParaRPr lang="nb-NO" sz="2200" dirty="0"/>
          </a:p>
          <a:p>
            <a:pPr marL="0" indent="0">
              <a:buNone/>
            </a:pPr>
            <a:r>
              <a:rPr lang="nb-NO" sz="2200" dirty="0"/>
              <a:t>	</a:t>
            </a:r>
            <a:r>
              <a:rPr lang="nb-NO" sz="2200" dirty="0" err="1"/>
              <a:t>Working</a:t>
            </a:r>
            <a:r>
              <a:rPr lang="nb-NO" sz="2200" dirty="0"/>
              <a:t> form: email. </a:t>
            </a:r>
            <a:r>
              <a:rPr lang="nb-NO" sz="2200" dirty="0" err="1"/>
              <a:t>Work</a:t>
            </a:r>
            <a:r>
              <a:rPr lang="nb-NO" sz="2200" dirty="0"/>
              <a:t> </a:t>
            </a:r>
            <a:r>
              <a:rPr lang="nb-NO" sz="2200" dirty="0" err="1"/>
              <a:t>finished</a:t>
            </a:r>
            <a:r>
              <a:rPr lang="nb-NO" sz="2200" dirty="0"/>
              <a:t> </a:t>
            </a:r>
            <a:r>
              <a:rPr lang="nb-NO" sz="2200" dirty="0" err="1"/>
              <a:t>mainly</a:t>
            </a:r>
            <a:r>
              <a:rPr lang="nb-NO" sz="2200" dirty="0"/>
              <a:t> by 3. </a:t>
            </a:r>
            <a:r>
              <a:rPr lang="nb-NO" sz="2200" dirty="0" err="1"/>
              <a:t>March</a:t>
            </a:r>
            <a:r>
              <a:rPr lang="nb-NO" sz="2200" dirty="0"/>
              <a:t>, 	</a:t>
            </a:r>
          </a:p>
          <a:p>
            <a:pPr marL="0" indent="0">
              <a:buNone/>
            </a:pPr>
            <a:r>
              <a:rPr lang="nb-NO" sz="2200" dirty="0"/>
              <a:t> 	</a:t>
            </a:r>
            <a:r>
              <a:rPr lang="nb-NO" sz="2200" dirty="0" err="1"/>
              <a:t>was</a:t>
            </a:r>
            <a:r>
              <a:rPr lang="nb-NO" sz="2200" dirty="0"/>
              <a:t> </a:t>
            </a:r>
            <a:r>
              <a:rPr lang="nb-NO" sz="2200" dirty="0" err="1"/>
              <a:t>finally</a:t>
            </a:r>
            <a:r>
              <a:rPr lang="nb-NO" sz="2200" dirty="0"/>
              <a:t> </a:t>
            </a:r>
            <a:r>
              <a:rPr lang="nb-NO" sz="2200" dirty="0" err="1"/>
              <a:t>underlined</a:t>
            </a:r>
            <a:r>
              <a:rPr lang="nb-NO" sz="2200" dirty="0"/>
              <a:t> 17. </a:t>
            </a:r>
            <a:r>
              <a:rPr lang="nb-NO" sz="2200" dirty="0" err="1"/>
              <a:t>October</a:t>
            </a:r>
            <a:r>
              <a:rPr lang="nb-NO" sz="2200" dirty="0"/>
              <a:t> </a:t>
            </a:r>
          </a:p>
          <a:p>
            <a:pPr marL="0" indent="0">
              <a:buNone/>
            </a:pPr>
            <a:endParaRPr lang="nb-NO" dirty="0"/>
          </a:p>
        </p:txBody>
      </p:sp>
    </p:spTree>
    <p:extLst>
      <p:ext uri="{BB962C8B-B14F-4D97-AF65-F5344CB8AC3E}">
        <p14:creationId xmlns:p14="http://schemas.microsoft.com/office/powerpoint/2010/main" val="2494523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550" y="268774"/>
            <a:ext cx="7122849" cy="1325563"/>
          </a:xfrm>
        </p:spPr>
        <p:txBody>
          <a:bodyPr/>
          <a:lstStyle/>
          <a:p>
            <a:r>
              <a:rPr lang="nb-NO" dirty="0"/>
              <a:t>Feedback from TF – CC </a:t>
            </a:r>
            <a:r>
              <a:rPr lang="nb-NO" dirty="0" err="1"/>
              <a:t>criteria</a:t>
            </a:r>
            <a:endParaRPr lang="en-CA" dirty="0"/>
          </a:p>
        </p:txBody>
      </p:sp>
      <p:sp>
        <p:nvSpPr>
          <p:cNvPr id="11" name="Content Placeholder 10"/>
          <p:cNvSpPr>
            <a:spLocks noGrp="1"/>
          </p:cNvSpPr>
          <p:nvPr>
            <p:ph idx="1"/>
          </p:nvPr>
        </p:nvSpPr>
        <p:spPr/>
        <p:txBody>
          <a:bodyPr/>
          <a:lstStyle/>
          <a:p>
            <a:r>
              <a:rPr lang="en-CA" sz="2000" dirty="0"/>
              <a:t>Purpose: Fulfill part of the working plan in the strategic plan “Establish criteria for cross-cutting issues and produce guidance papers”.</a:t>
            </a:r>
          </a:p>
          <a:p>
            <a:endParaRPr lang="en-CA" sz="2000" dirty="0"/>
          </a:p>
          <a:p>
            <a:r>
              <a:rPr lang="en-CA" sz="2000" dirty="0"/>
              <a:t>Establishing criteria for cross-cutting issues should keep the group on track, with regard to fulfilling the objectives in the strategic plan and by this be in line with the mission and vision for the  group.                                                                                Or – formulated short – </a:t>
            </a:r>
            <a:r>
              <a:rPr lang="en-CA" sz="2000" i="1" dirty="0"/>
              <a:t>deal with  relevant non-industry-specific issues for the Group</a:t>
            </a:r>
          </a:p>
        </p:txBody>
      </p:sp>
    </p:spTree>
    <p:extLst>
      <p:ext uri="{BB962C8B-B14F-4D97-AF65-F5344CB8AC3E}">
        <p14:creationId xmlns:p14="http://schemas.microsoft.com/office/powerpoint/2010/main" val="1841048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317931" y="1825625"/>
            <a:ext cx="7886700" cy="4351338"/>
          </a:xfrm>
        </p:spPr>
        <p:txBody>
          <a:bodyPr/>
          <a:lstStyle/>
          <a:p>
            <a:r>
              <a:rPr lang="en-CA" sz="2400" dirty="0"/>
              <a:t>General approach</a:t>
            </a:r>
          </a:p>
          <a:p>
            <a:endParaRPr lang="en-CA" sz="2400" dirty="0"/>
          </a:p>
          <a:p>
            <a:pPr lvl="1"/>
            <a:endParaRPr lang="en-CA" sz="2000" dirty="0"/>
          </a:p>
          <a:p>
            <a:pPr lvl="1"/>
            <a:endParaRPr lang="en-CA" sz="2000" dirty="0"/>
          </a:p>
          <a:p>
            <a:pPr lvl="1"/>
            <a:endParaRPr lang="en-CA" sz="2000" dirty="0"/>
          </a:p>
          <a:p>
            <a:pPr lvl="8"/>
            <a:r>
              <a:rPr lang="en-CA" sz="1400" dirty="0"/>
              <a:t>                                    </a:t>
            </a:r>
          </a:p>
          <a:p>
            <a:endParaRPr lang="en-CA" sz="2400" dirty="0"/>
          </a:p>
          <a:p>
            <a:pPr marL="0" indent="0">
              <a:buNone/>
            </a:pPr>
            <a:r>
              <a:rPr lang="en-CA" sz="2000" dirty="0"/>
              <a:t>	  </a:t>
            </a:r>
          </a:p>
        </p:txBody>
      </p:sp>
      <p:sp>
        <p:nvSpPr>
          <p:cNvPr id="4" name="Tittel 3">
            <a:extLst>
              <a:ext uri="{FF2B5EF4-FFF2-40B4-BE49-F238E27FC236}">
                <a16:creationId xmlns:a16="http://schemas.microsoft.com/office/drawing/2014/main" xmlns="" id="{CBBDD1B3-C607-4E7D-8A29-49036BBD65B3}"/>
              </a:ext>
            </a:extLst>
          </p:cNvPr>
          <p:cNvSpPr>
            <a:spLocks noGrp="1"/>
          </p:cNvSpPr>
          <p:nvPr>
            <p:ph type="title"/>
          </p:nvPr>
        </p:nvSpPr>
        <p:spPr/>
        <p:txBody>
          <a:bodyPr/>
          <a:lstStyle/>
          <a:p>
            <a:r>
              <a:rPr lang="nb-NO" dirty="0"/>
              <a:t>	  </a:t>
            </a:r>
            <a:r>
              <a:rPr lang="nb-NO" sz="3200" dirty="0"/>
              <a:t>Feedback from TF – CC </a:t>
            </a:r>
            <a:r>
              <a:rPr lang="nb-NO" sz="3200" dirty="0" err="1"/>
              <a:t>criteria</a:t>
            </a:r>
            <a:endParaRPr lang="nb-NO" sz="3200" dirty="0"/>
          </a:p>
        </p:txBody>
      </p:sp>
      <p:sp>
        <p:nvSpPr>
          <p:cNvPr id="5" name="Rektangel 4">
            <a:extLst>
              <a:ext uri="{FF2B5EF4-FFF2-40B4-BE49-F238E27FC236}">
                <a16:creationId xmlns:a16="http://schemas.microsoft.com/office/drawing/2014/main" xmlns="" id="{E1DB7C7E-0EE2-4EE4-9CCC-2E9A0476D38A}"/>
              </a:ext>
            </a:extLst>
          </p:cNvPr>
          <p:cNvSpPr/>
          <p:nvPr/>
        </p:nvSpPr>
        <p:spPr>
          <a:xfrm>
            <a:off x="4593020" y="2967335"/>
            <a:ext cx="3384331" cy="369332"/>
          </a:xfrm>
          <a:prstGeom prst="rect">
            <a:avLst/>
          </a:prstGeom>
        </p:spPr>
        <p:txBody>
          <a:bodyPr wrap="square">
            <a:spAutoFit/>
          </a:bodyPr>
          <a:lstStyle/>
          <a:p>
            <a:r>
              <a:rPr lang="en-CA" i="1" dirty="0"/>
              <a:t>                                                             </a:t>
            </a:r>
          </a:p>
        </p:txBody>
      </p:sp>
      <p:sp>
        <p:nvSpPr>
          <p:cNvPr id="22" name="Rektangel: avrundede hjørner 21">
            <a:extLst>
              <a:ext uri="{FF2B5EF4-FFF2-40B4-BE49-F238E27FC236}">
                <a16:creationId xmlns:a16="http://schemas.microsoft.com/office/drawing/2014/main" xmlns="" id="{8F4DF1D4-D56E-4F02-B7A6-535AE68991F6}"/>
              </a:ext>
            </a:extLst>
          </p:cNvPr>
          <p:cNvSpPr/>
          <p:nvPr/>
        </p:nvSpPr>
        <p:spPr>
          <a:xfrm>
            <a:off x="2166151" y="2725445"/>
            <a:ext cx="4145872" cy="24058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2400" dirty="0"/>
              <a:t>Main areas</a:t>
            </a:r>
          </a:p>
          <a:p>
            <a:pPr algn="ctr"/>
            <a:r>
              <a:rPr lang="nb-NO" sz="2400" dirty="0"/>
              <a:t>Sub areas</a:t>
            </a:r>
          </a:p>
          <a:p>
            <a:pPr algn="ctr"/>
            <a:r>
              <a:rPr lang="nb-NO" sz="2400" dirty="0"/>
              <a:t>Scope</a:t>
            </a:r>
          </a:p>
          <a:p>
            <a:pPr algn="ctr"/>
            <a:r>
              <a:rPr lang="nb-NO" sz="2400" dirty="0"/>
              <a:t>Format                                        </a:t>
            </a:r>
          </a:p>
          <a:p>
            <a:pPr algn="ctr"/>
            <a:r>
              <a:rPr lang="nb-NO" sz="2400" dirty="0" err="1"/>
              <a:t>Relevancy</a:t>
            </a:r>
            <a:endParaRPr lang="nb-NO" sz="2400" dirty="0"/>
          </a:p>
          <a:p>
            <a:pPr algn="ctr"/>
            <a:r>
              <a:rPr lang="nb-NO" sz="2400" dirty="0" err="1"/>
              <a:t>Boundaries</a:t>
            </a:r>
            <a:endParaRPr lang="nb-NO" sz="2400" dirty="0"/>
          </a:p>
          <a:p>
            <a:pPr algn="ctr"/>
            <a:r>
              <a:rPr lang="nb-NO" dirty="0"/>
              <a:t> </a:t>
            </a:r>
          </a:p>
        </p:txBody>
      </p:sp>
    </p:spTree>
    <p:extLst>
      <p:ext uri="{BB962C8B-B14F-4D97-AF65-F5344CB8AC3E}">
        <p14:creationId xmlns:p14="http://schemas.microsoft.com/office/powerpoint/2010/main" val="3474195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649670" y="1690689"/>
            <a:ext cx="7886700" cy="4351338"/>
          </a:xfrm>
        </p:spPr>
        <p:txBody>
          <a:bodyPr/>
          <a:lstStyle/>
          <a:p>
            <a:pPr marL="0" indent="0">
              <a:buNone/>
            </a:pPr>
            <a:r>
              <a:rPr lang="en-CA" sz="2000" dirty="0"/>
              <a:t>			Measurement of output/turnover	</a:t>
            </a:r>
          </a:p>
          <a:p>
            <a:pPr marL="0" indent="0">
              <a:buNone/>
            </a:pPr>
            <a:r>
              <a:rPr lang="en-CA" sz="2000" dirty="0"/>
              <a:t>       Main areas 		SPPI			      		</a:t>
            </a:r>
          </a:p>
          <a:p>
            <a:pPr marL="2743200" lvl="6" indent="0">
              <a:buNone/>
            </a:pPr>
            <a:r>
              <a:rPr lang="en-CA" sz="2000" dirty="0"/>
              <a:t>Classification issues, services</a:t>
            </a:r>
          </a:p>
          <a:p>
            <a:pPr marL="0" indent="0">
              <a:buNone/>
            </a:pPr>
            <a:endParaRPr lang="en-CA" sz="2000" dirty="0"/>
          </a:p>
          <a:p>
            <a:pPr marL="0" indent="0">
              <a:buNone/>
            </a:pPr>
            <a:r>
              <a:rPr lang="en-CA" sz="2000" dirty="0"/>
              <a:t>			</a:t>
            </a:r>
          </a:p>
          <a:p>
            <a:pPr marL="0" indent="0">
              <a:buNone/>
            </a:pPr>
            <a:r>
              <a:rPr lang="en-CA" sz="2000" dirty="0"/>
              <a:t>			 Methodology/conceptual issues</a:t>
            </a:r>
          </a:p>
          <a:p>
            <a:pPr marL="0" indent="0">
              <a:buNone/>
            </a:pPr>
            <a:r>
              <a:rPr lang="en-CA" sz="2000" dirty="0"/>
              <a:t>			 National account issues</a:t>
            </a:r>
          </a:p>
          <a:p>
            <a:pPr marL="0" indent="0">
              <a:buNone/>
            </a:pPr>
            <a:r>
              <a:rPr lang="en-CA" sz="2000" dirty="0"/>
              <a:t>			 Economic Phenomena (eg. globalization)	</a:t>
            </a:r>
          </a:p>
          <a:p>
            <a:pPr marL="0" indent="0">
              <a:buNone/>
            </a:pPr>
            <a:r>
              <a:rPr lang="en-CA" sz="2000" dirty="0"/>
              <a:t>                                                  </a:t>
            </a:r>
          </a:p>
          <a:p>
            <a:pPr marL="0" indent="0">
              <a:buNone/>
            </a:pPr>
            <a:r>
              <a:rPr lang="en-CA" sz="2000" dirty="0"/>
              <a:t>	</a:t>
            </a:r>
          </a:p>
          <a:p>
            <a:pPr marL="0" indent="0">
              <a:buNone/>
            </a:pPr>
            <a:r>
              <a:rPr lang="en-CA" sz="2000" dirty="0"/>
              <a:t>	</a:t>
            </a:r>
          </a:p>
        </p:txBody>
      </p:sp>
      <p:sp>
        <p:nvSpPr>
          <p:cNvPr id="4" name="Tittel 3">
            <a:extLst>
              <a:ext uri="{FF2B5EF4-FFF2-40B4-BE49-F238E27FC236}">
                <a16:creationId xmlns:a16="http://schemas.microsoft.com/office/drawing/2014/main" xmlns="" id="{CBBDD1B3-C607-4E7D-8A29-49036BBD65B3}"/>
              </a:ext>
            </a:extLst>
          </p:cNvPr>
          <p:cNvSpPr>
            <a:spLocks noGrp="1"/>
          </p:cNvSpPr>
          <p:nvPr>
            <p:ph type="title"/>
          </p:nvPr>
        </p:nvSpPr>
        <p:spPr/>
        <p:txBody>
          <a:bodyPr/>
          <a:lstStyle/>
          <a:p>
            <a:r>
              <a:rPr lang="nb-NO" dirty="0"/>
              <a:t>	  </a:t>
            </a:r>
            <a:r>
              <a:rPr lang="nb-NO" sz="3200" dirty="0"/>
              <a:t>Feedback from TF – CC </a:t>
            </a:r>
            <a:r>
              <a:rPr lang="nb-NO" sz="3200" dirty="0" err="1"/>
              <a:t>criteria</a:t>
            </a:r>
            <a:endParaRPr lang="nb-NO" sz="3200" dirty="0"/>
          </a:p>
        </p:txBody>
      </p:sp>
      <p:sp>
        <p:nvSpPr>
          <p:cNvPr id="5" name="Rektangel 4">
            <a:extLst>
              <a:ext uri="{FF2B5EF4-FFF2-40B4-BE49-F238E27FC236}">
                <a16:creationId xmlns:a16="http://schemas.microsoft.com/office/drawing/2014/main" xmlns="" id="{E1DB7C7E-0EE2-4EE4-9CCC-2E9A0476D38A}"/>
              </a:ext>
            </a:extLst>
          </p:cNvPr>
          <p:cNvSpPr/>
          <p:nvPr/>
        </p:nvSpPr>
        <p:spPr>
          <a:xfrm>
            <a:off x="4593020" y="2967335"/>
            <a:ext cx="3384331" cy="369332"/>
          </a:xfrm>
          <a:prstGeom prst="rect">
            <a:avLst/>
          </a:prstGeom>
        </p:spPr>
        <p:txBody>
          <a:bodyPr wrap="square">
            <a:spAutoFit/>
          </a:bodyPr>
          <a:lstStyle/>
          <a:p>
            <a:r>
              <a:rPr lang="en-CA" i="1" dirty="0"/>
              <a:t>                                                             </a:t>
            </a:r>
          </a:p>
        </p:txBody>
      </p:sp>
      <p:cxnSp>
        <p:nvCxnSpPr>
          <p:cNvPr id="7" name="Rett pilkobling 6">
            <a:extLst>
              <a:ext uri="{FF2B5EF4-FFF2-40B4-BE49-F238E27FC236}">
                <a16:creationId xmlns:a16="http://schemas.microsoft.com/office/drawing/2014/main" xmlns="" id="{5D814187-0AD4-4920-A1FE-2E574C77C2EB}"/>
              </a:ext>
            </a:extLst>
          </p:cNvPr>
          <p:cNvCxnSpPr/>
          <p:nvPr/>
        </p:nvCxnSpPr>
        <p:spPr>
          <a:xfrm flipV="1">
            <a:off x="2272683" y="1935332"/>
            <a:ext cx="1127465" cy="2929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Rett pilkobling 8">
            <a:extLst>
              <a:ext uri="{FF2B5EF4-FFF2-40B4-BE49-F238E27FC236}">
                <a16:creationId xmlns:a16="http://schemas.microsoft.com/office/drawing/2014/main" xmlns="" id="{38D39DC9-8ACD-459C-8828-C1AEB1003065}"/>
              </a:ext>
            </a:extLst>
          </p:cNvPr>
          <p:cNvCxnSpPr/>
          <p:nvPr/>
        </p:nvCxnSpPr>
        <p:spPr>
          <a:xfrm>
            <a:off x="2272683" y="2325950"/>
            <a:ext cx="11274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Rett pilkobling 15">
            <a:extLst>
              <a:ext uri="{FF2B5EF4-FFF2-40B4-BE49-F238E27FC236}">
                <a16:creationId xmlns:a16="http://schemas.microsoft.com/office/drawing/2014/main" xmlns="" id="{3EEAF1E5-ED4A-4C75-B550-A299DEB9ED65}"/>
              </a:ext>
            </a:extLst>
          </p:cNvPr>
          <p:cNvCxnSpPr/>
          <p:nvPr/>
        </p:nvCxnSpPr>
        <p:spPr>
          <a:xfrm>
            <a:off x="2272683" y="2490186"/>
            <a:ext cx="1127465" cy="2219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Ellipse 16">
            <a:extLst>
              <a:ext uri="{FF2B5EF4-FFF2-40B4-BE49-F238E27FC236}">
                <a16:creationId xmlns:a16="http://schemas.microsoft.com/office/drawing/2014/main" xmlns="" id="{8101BCDC-7C06-430B-983A-F349E422829D}"/>
              </a:ext>
            </a:extLst>
          </p:cNvPr>
          <p:cNvSpPr/>
          <p:nvPr/>
        </p:nvSpPr>
        <p:spPr>
          <a:xfrm>
            <a:off x="852256" y="1837678"/>
            <a:ext cx="1926455" cy="9232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Main areas	</a:t>
            </a:r>
          </a:p>
        </p:txBody>
      </p:sp>
      <p:sp>
        <p:nvSpPr>
          <p:cNvPr id="10" name="Ellipse 9">
            <a:extLst>
              <a:ext uri="{FF2B5EF4-FFF2-40B4-BE49-F238E27FC236}">
                <a16:creationId xmlns:a16="http://schemas.microsoft.com/office/drawing/2014/main" xmlns="" id="{B3D81A22-FA75-4CA4-AC57-81C76D431017}"/>
              </a:ext>
            </a:extLst>
          </p:cNvPr>
          <p:cNvSpPr/>
          <p:nvPr/>
        </p:nvSpPr>
        <p:spPr>
          <a:xfrm>
            <a:off x="852256" y="3651514"/>
            <a:ext cx="2015231" cy="9648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Sub areas</a:t>
            </a:r>
          </a:p>
        </p:txBody>
      </p:sp>
      <p:cxnSp>
        <p:nvCxnSpPr>
          <p:cNvPr id="22" name="Rett pilkobling 21">
            <a:extLst>
              <a:ext uri="{FF2B5EF4-FFF2-40B4-BE49-F238E27FC236}">
                <a16:creationId xmlns:a16="http://schemas.microsoft.com/office/drawing/2014/main" xmlns="" id="{534C0284-F453-40B8-B0AA-3ED0343D7F01}"/>
              </a:ext>
            </a:extLst>
          </p:cNvPr>
          <p:cNvCxnSpPr/>
          <p:nvPr/>
        </p:nvCxnSpPr>
        <p:spPr>
          <a:xfrm flipV="1">
            <a:off x="2778711" y="3773010"/>
            <a:ext cx="719091" cy="168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Rett pilkobling 23">
            <a:extLst>
              <a:ext uri="{FF2B5EF4-FFF2-40B4-BE49-F238E27FC236}">
                <a16:creationId xmlns:a16="http://schemas.microsoft.com/office/drawing/2014/main" xmlns="" id="{0F07EE0D-9D4A-43C1-B126-A9A248C85149}"/>
              </a:ext>
            </a:extLst>
          </p:cNvPr>
          <p:cNvCxnSpPr>
            <a:stCxn id="10" idx="6"/>
          </p:cNvCxnSpPr>
          <p:nvPr/>
        </p:nvCxnSpPr>
        <p:spPr>
          <a:xfrm>
            <a:off x="2867487" y="4133951"/>
            <a:ext cx="630315" cy="207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Rett pilkobling 25">
            <a:extLst>
              <a:ext uri="{FF2B5EF4-FFF2-40B4-BE49-F238E27FC236}">
                <a16:creationId xmlns:a16="http://schemas.microsoft.com/office/drawing/2014/main" xmlns="" id="{B5C2694E-2D71-42B1-93A2-1AABAF5239C6}"/>
              </a:ext>
            </a:extLst>
          </p:cNvPr>
          <p:cNvCxnSpPr/>
          <p:nvPr/>
        </p:nvCxnSpPr>
        <p:spPr>
          <a:xfrm>
            <a:off x="2867487" y="4314548"/>
            <a:ext cx="630315" cy="301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3601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810" y="396103"/>
            <a:ext cx="8018200" cy="1325563"/>
          </a:xfrm>
        </p:spPr>
        <p:txBody>
          <a:bodyPr/>
          <a:lstStyle/>
          <a:p>
            <a:r>
              <a:rPr lang="nb-NO" dirty="0"/>
              <a:t>Feedback from TF – CC </a:t>
            </a:r>
            <a:r>
              <a:rPr lang="nb-NO" dirty="0" err="1"/>
              <a:t>criteria</a:t>
            </a:r>
            <a:endParaRPr lang="en-CA" dirty="0"/>
          </a:p>
        </p:txBody>
      </p:sp>
      <p:sp>
        <p:nvSpPr>
          <p:cNvPr id="11" name="Content Placeholder 10"/>
          <p:cNvSpPr>
            <a:spLocks noGrp="1"/>
          </p:cNvSpPr>
          <p:nvPr>
            <p:ph idx="1"/>
          </p:nvPr>
        </p:nvSpPr>
        <p:spPr/>
        <p:txBody>
          <a:bodyPr/>
          <a:lstStyle/>
          <a:p>
            <a:pPr marL="0" indent="0">
              <a:buNone/>
            </a:pPr>
            <a:r>
              <a:rPr lang="en-CA" dirty="0"/>
              <a:t> </a:t>
            </a:r>
          </a:p>
          <a:p>
            <a:pPr marL="0" indent="0">
              <a:buNone/>
            </a:pPr>
            <a:r>
              <a:rPr lang="en-CA" dirty="0"/>
              <a:t>  				</a:t>
            </a:r>
            <a:r>
              <a:rPr lang="en-CA" sz="2000" dirty="0"/>
              <a:t>Guidelines/summary reports</a:t>
            </a:r>
          </a:p>
          <a:p>
            <a:pPr marL="0" indent="0">
              <a:buNone/>
            </a:pPr>
            <a:r>
              <a:rPr lang="en-CA" sz="2000" dirty="0"/>
              <a:t>				Sharing of best practices</a:t>
            </a:r>
          </a:p>
          <a:p>
            <a:pPr marL="0" indent="0">
              <a:buNone/>
            </a:pPr>
            <a:r>
              <a:rPr lang="en-CA" sz="2000" dirty="0"/>
              <a:t>				</a:t>
            </a:r>
            <a:r>
              <a:rPr lang="en-CA" sz="2000" dirty="0">
                <a:solidFill>
                  <a:srgbClr val="FF0000"/>
                </a:solidFill>
              </a:rPr>
              <a:t>Sharing of practical experiences</a:t>
            </a:r>
          </a:p>
          <a:p>
            <a:pPr marL="0" indent="0">
              <a:buNone/>
            </a:pPr>
            <a:endParaRPr lang="en-CA" sz="2000" dirty="0">
              <a:solidFill>
                <a:srgbClr val="FF0000"/>
              </a:solidFill>
            </a:endParaRPr>
          </a:p>
          <a:p>
            <a:pPr marL="0" indent="0">
              <a:buNone/>
            </a:pPr>
            <a:r>
              <a:rPr lang="en-CA" sz="2000" dirty="0">
                <a:solidFill>
                  <a:srgbClr val="FF0000"/>
                </a:solidFill>
              </a:rPr>
              <a:t>                                                                 </a:t>
            </a:r>
            <a:r>
              <a:rPr lang="en-CA" sz="2000" dirty="0"/>
              <a:t>Papers – presentation</a:t>
            </a:r>
          </a:p>
          <a:p>
            <a:pPr marL="0" indent="0">
              <a:buNone/>
            </a:pPr>
            <a:r>
              <a:rPr lang="en-CA" sz="2000" dirty="0">
                <a:solidFill>
                  <a:srgbClr val="FF0000"/>
                </a:solidFill>
              </a:rPr>
              <a:t>				</a:t>
            </a:r>
            <a:r>
              <a:rPr lang="en-CA" sz="2000" dirty="0"/>
              <a:t> Poster session</a:t>
            </a:r>
            <a:r>
              <a:rPr lang="en-CA" sz="2000" dirty="0">
                <a:solidFill>
                  <a:srgbClr val="FF0000"/>
                </a:solidFill>
              </a:rPr>
              <a:t>	</a:t>
            </a:r>
            <a:endParaRPr lang="en-CA" dirty="0">
              <a:solidFill>
                <a:srgbClr val="FF0000"/>
              </a:solidFill>
            </a:endParaRPr>
          </a:p>
        </p:txBody>
      </p:sp>
      <p:sp>
        <p:nvSpPr>
          <p:cNvPr id="3" name="Ellipse 2">
            <a:extLst>
              <a:ext uri="{FF2B5EF4-FFF2-40B4-BE49-F238E27FC236}">
                <a16:creationId xmlns:a16="http://schemas.microsoft.com/office/drawing/2014/main" xmlns="" id="{50B2A89F-67CB-4683-A1F1-BDE67946CE9E}"/>
              </a:ext>
            </a:extLst>
          </p:cNvPr>
          <p:cNvSpPr/>
          <p:nvPr/>
        </p:nvSpPr>
        <p:spPr>
          <a:xfrm>
            <a:off x="1198485" y="2441359"/>
            <a:ext cx="2112886" cy="10653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Scope</a:t>
            </a:r>
          </a:p>
        </p:txBody>
      </p:sp>
      <p:cxnSp>
        <p:nvCxnSpPr>
          <p:cNvPr id="7" name="Rett pilkobling 6">
            <a:extLst>
              <a:ext uri="{FF2B5EF4-FFF2-40B4-BE49-F238E27FC236}">
                <a16:creationId xmlns:a16="http://schemas.microsoft.com/office/drawing/2014/main" xmlns="" id="{69E2FBFF-318B-4675-95A3-17A7EAE20BC6}"/>
              </a:ext>
            </a:extLst>
          </p:cNvPr>
          <p:cNvCxnSpPr/>
          <p:nvPr/>
        </p:nvCxnSpPr>
        <p:spPr>
          <a:xfrm flipV="1">
            <a:off x="3280299" y="2555182"/>
            <a:ext cx="976544" cy="2041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Rett pilkobling 8">
            <a:extLst>
              <a:ext uri="{FF2B5EF4-FFF2-40B4-BE49-F238E27FC236}">
                <a16:creationId xmlns:a16="http://schemas.microsoft.com/office/drawing/2014/main" xmlns="" id="{91DDBB91-408D-42ED-B57F-01E67E88BD0C}"/>
              </a:ext>
            </a:extLst>
          </p:cNvPr>
          <p:cNvCxnSpPr/>
          <p:nvPr/>
        </p:nvCxnSpPr>
        <p:spPr>
          <a:xfrm>
            <a:off x="3311371" y="2974019"/>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Rett pilkobling 11">
            <a:extLst>
              <a:ext uri="{FF2B5EF4-FFF2-40B4-BE49-F238E27FC236}">
                <a16:creationId xmlns:a16="http://schemas.microsoft.com/office/drawing/2014/main" xmlns="" id="{DC7AD011-6E69-4C47-9521-0B3F3940F8F7}"/>
              </a:ext>
            </a:extLst>
          </p:cNvPr>
          <p:cNvCxnSpPr/>
          <p:nvPr/>
        </p:nvCxnSpPr>
        <p:spPr>
          <a:xfrm>
            <a:off x="3280299" y="3156144"/>
            <a:ext cx="976544" cy="275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Ellipse 14">
            <a:extLst>
              <a:ext uri="{FF2B5EF4-FFF2-40B4-BE49-F238E27FC236}">
                <a16:creationId xmlns:a16="http://schemas.microsoft.com/office/drawing/2014/main" xmlns="" id="{8F00A128-7251-4698-B35C-D80EADD71EEA}"/>
              </a:ext>
            </a:extLst>
          </p:cNvPr>
          <p:cNvSpPr/>
          <p:nvPr/>
        </p:nvSpPr>
        <p:spPr>
          <a:xfrm>
            <a:off x="1198485" y="4001294"/>
            <a:ext cx="1979721" cy="9524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Format</a:t>
            </a:r>
          </a:p>
        </p:txBody>
      </p:sp>
      <p:cxnSp>
        <p:nvCxnSpPr>
          <p:cNvPr id="17" name="Rett pilkobling 16">
            <a:extLst>
              <a:ext uri="{FF2B5EF4-FFF2-40B4-BE49-F238E27FC236}">
                <a16:creationId xmlns:a16="http://schemas.microsoft.com/office/drawing/2014/main" xmlns="" id="{8B5C473A-BBB8-472B-B5FD-CD89F3F3C420}"/>
              </a:ext>
            </a:extLst>
          </p:cNvPr>
          <p:cNvCxnSpPr/>
          <p:nvPr/>
        </p:nvCxnSpPr>
        <p:spPr>
          <a:xfrm flipV="1">
            <a:off x="3089429" y="4243526"/>
            <a:ext cx="1136342" cy="710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Rett pilkobling 18">
            <a:extLst>
              <a:ext uri="{FF2B5EF4-FFF2-40B4-BE49-F238E27FC236}">
                <a16:creationId xmlns:a16="http://schemas.microsoft.com/office/drawing/2014/main" xmlns="" id="{BE7E3E8B-2D69-43C5-9533-F871A8F272E2}"/>
              </a:ext>
            </a:extLst>
          </p:cNvPr>
          <p:cNvCxnSpPr>
            <a:cxnSpLocks/>
            <a:stCxn id="15" idx="6"/>
          </p:cNvCxnSpPr>
          <p:nvPr/>
        </p:nvCxnSpPr>
        <p:spPr>
          <a:xfrm>
            <a:off x="3178206" y="4477517"/>
            <a:ext cx="1078637" cy="1299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9135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   Feedback from TF – CC </a:t>
            </a:r>
            <a:r>
              <a:rPr lang="nb-NO" dirty="0" err="1"/>
              <a:t>criteria</a:t>
            </a:r>
            <a:endParaRPr lang="en-US" dirty="0">
              <a:solidFill>
                <a:srgbClr val="002060"/>
              </a:solidFill>
            </a:endParaRPr>
          </a:p>
        </p:txBody>
      </p:sp>
      <p:sp>
        <p:nvSpPr>
          <p:cNvPr id="3" name="Content Placeholder 2"/>
          <p:cNvSpPr>
            <a:spLocks noGrp="1"/>
          </p:cNvSpPr>
          <p:nvPr>
            <p:ph idx="1"/>
          </p:nvPr>
        </p:nvSpPr>
        <p:spPr/>
        <p:txBody>
          <a:bodyPr>
            <a:normAutofit fontScale="92500"/>
          </a:bodyPr>
          <a:lstStyle/>
          <a:p>
            <a:endParaRPr lang="en-US" dirty="0"/>
          </a:p>
          <a:p>
            <a:pPr marL="0" indent="0">
              <a:buNone/>
            </a:pPr>
            <a:r>
              <a:rPr lang="en-US" sz="2000" dirty="0"/>
              <a:t>                                            		  All countries ( in best case)                      </a:t>
            </a:r>
          </a:p>
          <a:p>
            <a:pPr marL="0" indent="0">
              <a:buNone/>
            </a:pPr>
            <a:r>
              <a:rPr lang="en-US" sz="2000" dirty="0"/>
              <a:t>				  Several industries</a:t>
            </a:r>
          </a:p>
          <a:p>
            <a:pPr marL="0" indent="0">
              <a:buNone/>
            </a:pPr>
            <a:endParaRPr lang="en-US" sz="2000" dirty="0"/>
          </a:p>
          <a:p>
            <a:pPr marL="0" indent="0">
              <a:buNone/>
            </a:pPr>
            <a:endParaRPr lang="en-US" sz="2000" dirty="0"/>
          </a:p>
          <a:p>
            <a:pPr marL="0" indent="0">
              <a:buNone/>
            </a:pPr>
            <a:r>
              <a:rPr lang="en-US" sz="2000" dirty="0"/>
              <a:t>				   </a:t>
            </a:r>
          </a:p>
          <a:p>
            <a:pPr marL="0" indent="0">
              <a:buNone/>
            </a:pPr>
            <a:r>
              <a:rPr lang="en-US" sz="2000" dirty="0"/>
              <a:t>				   Not covered by other UN city groups</a:t>
            </a:r>
          </a:p>
          <a:p>
            <a:pPr marL="0" indent="0">
              <a:buNone/>
            </a:pPr>
            <a:r>
              <a:rPr lang="en-US" sz="2000" dirty="0"/>
              <a:t>				   </a:t>
            </a:r>
            <a:r>
              <a:rPr lang="en-US" sz="2000" dirty="0">
                <a:solidFill>
                  <a:srgbClr val="FF0000"/>
                </a:solidFill>
              </a:rPr>
              <a:t>Not covered by other organizations</a:t>
            </a:r>
            <a:r>
              <a:rPr lang="en-US" sz="2000" dirty="0"/>
              <a:t>	 </a:t>
            </a:r>
          </a:p>
          <a:p>
            <a:pPr marL="0" indent="0">
              <a:buNone/>
            </a:pPr>
            <a:r>
              <a:rPr lang="en-US" sz="2000" dirty="0"/>
              <a:t>	</a:t>
            </a:r>
          </a:p>
          <a:p>
            <a:pPr marL="0" indent="0">
              <a:buNone/>
            </a:pPr>
            <a:r>
              <a:rPr lang="en-US" sz="2000" dirty="0"/>
              <a:t>	Where should we draw the line concerning boundaries  -     </a:t>
            </a:r>
          </a:p>
          <a:p>
            <a:pPr marL="0" indent="0">
              <a:buNone/>
            </a:pPr>
            <a:r>
              <a:rPr lang="en-US" sz="2000" dirty="0"/>
              <a:t>                overlapping is acceptable, duplicating is not</a:t>
            </a:r>
          </a:p>
        </p:txBody>
      </p:sp>
      <p:sp>
        <p:nvSpPr>
          <p:cNvPr id="5" name="Ellipse 4">
            <a:extLst>
              <a:ext uri="{FF2B5EF4-FFF2-40B4-BE49-F238E27FC236}">
                <a16:creationId xmlns:a16="http://schemas.microsoft.com/office/drawing/2014/main" xmlns="" id="{C5A4BDF8-A8AD-452E-B00C-2A10FC544A31}"/>
              </a:ext>
            </a:extLst>
          </p:cNvPr>
          <p:cNvSpPr/>
          <p:nvPr/>
        </p:nvSpPr>
        <p:spPr>
          <a:xfrm>
            <a:off x="1402672" y="2263806"/>
            <a:ext cx="2281561" cy="8700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err="1"/>
              <a:t>Relevancy</a:t>
            </a:r>
            <a:endParaRPr lang="nb-NO" dirty="0"/>
          </a:p>
        </p:txBody>
      </p:sp>
      <p:cxnSp>
        <p:nvCxnSpPr>
          <p:cNvPr id="7" name="Rett pilkobling 6">
            <a:extLst>
              <a:ext uri="{FF2B5EF4-FFF2-40B4-BE49-F238E27FC236}">
                <a16:creationId xmlns:a16="http://schemas.microsoft.com/office/drawing/2014/main" xmlns="" id="{53D7AA63-5E0A-4C2F-926E-4E68955FDA7B}"/>
              </a:ext>
            </a:extLst>
          </p:cNvPr>
          <p:cNvCxnSpPr>
            <a:cxnSpLocks/>
          </p:cNvCxnSpPr>
          <p:nvPr/>
        </p:nvCxnSpPr>
        <p:spPr>
          <a:xfrm flipV="1">
            <a:off x="3515558" y="2506354"/>
            <a:ext cx="942697" cy="165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Rett pilkobling 8">
            <a:extLst>
              <a:ext uri="{FF2B5EF4-FFF2-40B4-BE49-F238E27FC236}">
                <a16:creationId xmlns:a16="http://schemas.microsoft.com/office/drawing/2014/main" xmlns="" id="{C42474CA-2428-492B-A1A7-22F359F48E72}"/>
              </a:ext>
            </a:extLst>
          </p:cNvPr>
          <p:cNvCxnSpPr>
            <a:cxnSpLocks/>
          </p:cNvCxnSpPr>
          <p:nvPr/>
        </p:nvCxnSpPr>
        <p:spPr>
          <a:xfrm>
            <a:off x="3684233" y="2807114"/>
            <a:ext cx="774022" cy="87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Ellipse 10">
            <a:extLst>
              <a:ext uri="{FF2B5EF4-FFF2-40B4-BE49-F238E27FC236}">
                <a16:creationId xmlns:a16="http://schemas.microsoft.com/office/drawing/2014/main" xmlns="" id="{E3CEB8C8-9CE5-4645-8B77-C66C22D1F070}"/>
              </a:ext>
            </a:extLst>
          </p:cNvPr>
          <p:cNvSpPr/>
          <p:nvPr/>
        </p:nvSpPr>
        <p:spPr>
          <a:xfrm>
            <a:off x="1402672" y="4128114"/>
            <a:ext cx="2112886" cy="8700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 </a:t>
            </a:r>
            <a:r>
              <a:rPr lang="nb-NO" dirty="0" err="1"/>
              <a:t>Boundaries</a:t>
            </a:r>
            <a:endParaRPr lang="nb-NO" dirty="0"/>
          </a:p>
        </p:txBody>
      </p:sp>
      <p:cxnSp>
        <p:nvCxnSpPr>
          <p:cNvPr id="13" name="Rett pilkobling 12">
            <a:extLst>
              <a:ext uri="{FF2B5EF4-FFF2-40B4-BE49-F238E27FC236}">
                <a16:creationId xmlns:a16="http://schemas.microsoft.com/office/drawing/2014/main" xmlns="" id="{3CAB1CDF-FD9B-4D5A-9FFA-B31D32BC85D6}"/>
              </a:ext>
            </a:extLst>
          </p:cNvPr>
          <p:cNvCxnSpPr>
            <a:cxnSpLocks/>
          </p:cNvCxnSpPr>
          <p:nvPr/>
        </p:nvCxnSpPr>
        <p:spPr>
          <a:xfrm flipV="1">
            <a:off x="3524435" y="4438999"/>
            <a:ext cx="916065" cy="73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Rett pilkobling 15">
            <a:extLst>
              <a:ext uri="{FF2B5EF4-FFF2-40B4-BE49-F238E27FC236}">
                <a16:creationId xmlns:a16="http://schemas.microsoft.com/office/drawing/2014/main" xmlns="" id="{C29D55BB-F5C3-4276-B8C4-10CD6DF6070A}"/>
              </a:ext>
            </a:extLst>
          </p:cNvPr>
          <p:cNvCxnSpPr/>
          <p:nvPr/>
        </p:nvCxnSpPr>
        <p:spPr>
          <a:xfrm>
            <a:off x="3419569" y="4686145"/>
            <a:ext cx="1020931" cy="88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45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268934" y="1293813"/>
            <a:ext cx="626165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sz="3200" b="1" i="1" dirty="0">
                <a:latin typeface="Arial Rounded MT Bold" panose="020F0704030504030204" pitchFamily="34" charset="0"/>
              </a:rPr>
              <a:t>32</a:t>
            </a:r>
            <a:r>
              <a:rPr lang="en-US" sz="3200" b="1" i="1" baseline="30000" dirty="0">
                <a:latin typeface="Arial Rounded MT Bold" panose="020F0704030504030204" pitchFamily="34" charset="0"/>
              </a:rPr>
              <a:t>nd</a:t>
            </a:r>
            <a:r>
              <a:rPr lang="en-US" sz="3200" b="1" i="1" dirty="0">
                <a:latin typeface="Arial Rounded MT Bold" panose="020F0704030504030204" pitchFamily="34" charset="0"/>
              </a:rPr>
              <a:t> Voorburg Group Meeting</a:t>
            </a:r>
          </a:p>
          <a:p>
            <a:pPr algn="ctr" eaLnBrk="0" hangingPunct="0"/>
            <a:r>
              <a:rPr lang="en-US" sz="3200" b="1" i="1" dirty="0">
                <a:latin typeface="Arial Rounded MT Bold" panose="020F0704030504030204" pitchFamily="34" charset="0"/>
              </a:rPr>
              <a:t>New Delhi, India</a:t>
            </a:r>
            <a:endParaRPr lang="en-US" sz="2000" b="1" i="1" dirty="0">
              <a:latin typeface="Arial Rounded MT Bold" panose="020F0704030504030204" pitchFamily="34" charset="0"/>
            </a:endParaRPr>
          </a:p>
          <a:p>
            <a:pPr algn="ctr" eaLnBrk="0" hangingPunct="0"/>
            <a:r>
              <a:rPr lang="en-US" sz="2000" b="1" i="1" dirty="0">
                <a:latin typeface="Arial Rounded MT Bold" panose="020F0704030504030204" pitchFamily="34" charset="0"/>
              </a:rPr>
              <a:t>Future Agenda</a:t>
            </a:r>
          </a:p>
        </p:txBody>
      </p:sp>
      <p:pic>
        <p:nvPicPr>
          <p:cNvPr id="3087" name="Picture 15" descr="Voorburg"/>
          <p:cNvPicPr>
            <a:picLocks noChangeAspect="1" noChangeArrowheads="1"/>
          </p:cNvPicPr>
          <p:nvPr/>
        </p:nvPicPr>
        <p:blipFill>
          <a:blip r:embed="rId2"/>
          <a:srcRect/>
          <a:stretch>
            <a:fillRect/>
          </a:stretch>
        </p:blipFill>
        <p:spPr bwMode="auto">
          <a:xfrm>
            <a:off x="379413" y="898525"/>
            <a:ext cx="979487" cy="1036638"/>
          </a:xfrm>
          <a:prstGeom prst="rect">
            <a:avLst/>
          </a:prstGeom>
          <a:noFill/>
          <a:effectLst>
            <a:outerShdw blurRad="50800" dist="38100" dir="2700000" algn="tl" rotWithShape="0">
              <a:prstClr val="black">
                <a:alpha val="40000"/>
              </a:prstClr>
            </a:outerShdw>
          </a:effectLst>
        </p:spPr>
      </p:pic>
      <p:cxnSp>
        <p:nvCxnSpPr>
          <p:cNvPr id="6" name="Straight Connector 5"/>
          <p:cNvCxnSpPr/>
          <p:nvPr/>
        </p:nvCxnSpPr>
        <p:spPr bwMode="auto">
          <a:xfrm>
            <a:off x="379413" y="3503104"/>
            <a:ext cx="8188325" cy="0"/>
          </a:xfrm>
          <a:prstGeom prst="line">
            <a:avLst/>
          </a:prstGeom>
          <a:solidFill>
            <a:schemeClr val="accent1"/>
          </a:solidFill>
          <a:ln w="57150" cap="flat" cmpd="sng" algn="ctr">
            <a:solidFill>
              <a:schemeClr val="accent5"/>
            </a:solidFill>
            <a:prstDash val="solid"/>
            <a:round/>
            <a:headEnd type="none" w="med" len="med"/>
            <a:tailEnd type="none" w="med" len="med"/>
          </a:ln>
          <a:effectLst>
            <a:outerShdw blurRad="50800" dist="38100" dir="5400000" algn="t" rotWithShape="0">
              <a:prstClr val="black">
                <a:alpha val="40000"/>
              </a:prstClr>
            </a:outerShdw>
          </a:effectLst>
        </p:spPr>
      </p:cxnSp>
      <p:sp>
        <p:nvSpPr>
          <p:cNvPr id="2" name="TextBox 1"/>
          <p:cNvSpPr txBox="1"/>
          <p:nvPr/>
        </p:nvSpPr>
        <p:spPr>
          <a:xfrm>
            <a:off x="1586753" y="4034118"/>
            <a:ext cx="6060141" cy="707886"/>
          </a:xfrm>
          <a:prstGeom prst="rect">
            <a:avLst/>
          </a:prstGeom>
          <a:noFill/>
        </p:spPr>
        <p:txBody>
          <a:bodyPr wrap="square" rtlCol="0">
            <a:spAutoFit/>
          </a:bodyPr>
          <a:lstStyle/>
          <a:p>
            <a:pPr algn="ctr"/>
            <a:r>
              <a:rPr lang="en-US" sz="2000" i="1" dirty="0">
                <a:latin typeface="Arial Rounded MT Bold" panose="020F0704030504030204" pitchFamily="34" charset="0"/>
              </a:rPr>
              <a:t>Topics on each slide are presented in no particular order!</a:t>
            </a:r>
          </a:p>
        </p:txBody>
      </p:sp>
    </p:spTree>
    <p:extLst>
      <p:ext uri="{BB962C8B-B14F-4D97-AF65-F5344CB8AC3E}">
        <p14:creationId xmlns:p14="http://schemas.microsoft.com/office/powerpoint/2010/main" val="2419595606"/>
      </p:ext>
    </p:extLst>
  </p:cSld>
  <p:clrMapOvr>
    <a:masterClrMapping/>
  </p:clrMapOvr>
  <p:transition spd="slow">
    <p:zo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2418859|-7487713|-3590342|-8882056|-11579569|Statistics Canada&quot;,&quot;Id&quot;:&quot;59de88373033361f0c1a97d4&quot;,&quot;SmartGridHorizontal&quot;:0,&quot;LinkedExcelSources&quot;:{},&quot;LinkedProjectSources&quot;:{},&quot;FlowConfig&quot;:{&quot;Canvas&quot;:{&quot;Slide&quot;:1,&quot;Width&quot;:960,&quot;Height&quot;:720},&quot;Timeline&quot;:{&quot;Actions&quot;:[]}},&quot;LinkedSlideMergeSources&quot;:{}}"/>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880</TotalTime>
  <Words>1381</Words>
  <Application>Microsoft Office PowerPoint</Application>
  <PresentationFormat>On-screen Show (4:3)</PresentationFormat>
  <Paragraphs>210</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Rounded MT Bold</vt:lpstr>
      <vt:lpstr>Calibri</vt:lpstr>
      <vt:lpstr>Calibri Light</vt:lpstr>
      <vt:lpstr>Wingdings</vt:lpstr>
      <vt:lpstr>Office Theme</vt:lpstr>
      <vt:lpstr>Reports from Task forces – part I</vt:lpstr>
      <vt:lpstr>Reports from Task forces – part I</vt:lpstr>
      <vt:lpstr> Feedback from TF – CC criteria</vt:lpstr>
      <vt:lpstr>Feedback from TF – CC criteria</vt:lpstr>
      <vt:lpstr>   Feedback from TF – CC criteria</vt:lpstr>
      <vt:lpstr>   Feedback from TF – CC criteria</vt:lpstr>
      <vt:lpstr>Feedback from TF – CC criteria</vt:lpstr>
      <vt:lpstr>   Feedback from TF – CC criteria</vt:lpstr>
      <vt:lpstr>PowerPoint Presentation</vt:lpstr>
      <vt:lpstr>General Observations</vt:lpstr>
      <vt:lpstr>Largest Needs for VG Input/Challenges</vt:lpstr>
      <vt:lpstr>Largest Needs for VG Input/Challenges</vt:lpstr>
      <vt:lpstr>Largest Needs for VG Input/Challenges</vt:lpstr>
      <vt:lpstr>NSO Issues to Share with VG</vt:lpstr>
      <vt:lpstr>NSO Issues to Share with VG</vt:lpstr>
      <vt:lpstr>New and Alternative Data Sources </vt:lpstr>
      <vt:lpstr>Possible Revisited Sector Papers</vt:lpstr>
      <vt:lpstr>Possible Revisited Sector Papers</vt:lpstr>
      <vt:lpstr>Possible Cross Cutting Issues</vt:lpstr>
      <vt:lpstr>Possible Cross Cutting Issues</vt:lpstr>
      <vt:lpstr>Classification questions</vt:lpstr>
    </vt:vector>
  </TitlesOfParts>
  <Company>StatCan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Garneau, Mary Beth - PPD/DPP</dc:creator>
  <cp:lastModifiedBy>Admin</cp:lastModifiedBy>
  <cp:revision>78</cp:revision>
  <dcterms:created xsi:type="dcterms:W3CDTF">2017-09-29T17:46:02Z</dcterms:created>
  <dcterms:modified xsi:type="dcterms:W3CDTF">2017-10-25T04:46:05Z</dcterms:modified>
</cp:coreProperties>
</file>